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2"/>
  </p:notesMasterIdLst>
  <p:handoutMasterIdLst>
    <p:handoutMasterId r:id="rId43"/>
  </p:handoutMasterIdLst>
  <p:sldIdLst>
    <p:sldId id="523" r:id="rId5"/>
    <p:sldId id="320" r:id="rId6"/>
    <p:sldId id="501" r:id="rId7"/>
    <p:sldId id="502" r:id="rId8"/>
    <p:sldId id="503" r:id="rId9"/>
    <p:sldId id="318" r:id="rId10"/>
    <p:sldId id="504" r:id="rId11"/>
    <p:sldId id="505" r:id="rId12"/>
    <p:sldId id="256" r:id="rId13"/>
    <p:sldId id="258" r:id="rId14"/>
    <p:sldId id="259" r:id="rId15"/>
    <p:sldId id="260" r:id="rId16"/>
    <p:sldId id="261" r:id="rId17"/>
    <p:sldId id="262"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531" r:id="rId31"/>
    <p:sldId id="528" r:id="rId32"/>
    <p:sldId id="507" r:id="rId33"/>
    <p:sldId id="508" r:id="rId34"/>
    <p:sldId id="509" r:id="rId35"/>
    <p:sldId id="510" r:id="rId36"/>
    <p:sldId id="511" r:id="rId37"/>
    <p:sldId id="512" r:id="rId38"/>
    <p:sldId id="513" r:id="rId39"/>
    <p:sldId id="514" r:id="rId40"/>
    <p:sldId id="515" r:id="rId4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77" autoAdjust="0"/>
    <p:restoredTop sz="91329" autoAdjust="0"/>
  </p:normalViewPr>
  <p:slideViewPr>
    <p:cSldViewPr snapToGrid="0" showGuides="1">
      <p:cViewPr varScale="1">
        <p:scale>
          <a:sx n="84" d="100"/>
          <a:sy n="84" d="100"/>
        </p:scale>
        <p:origin x="1328" y="6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2/29/2020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2/29/2020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6df48c1e08_0_455: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6df48c1e08_0_455: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755" name="Google Shape;755;g6df48c1e08_0_455: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7c127577dd_0_227: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7c127577dd_0_227: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763" name="Google Shape;763;g7c127577dd_0_227: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7c43101cd3_0_266: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7c43101cd3_0_266: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777" name="Google Shape;777;g7c43101cd3_0_266: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7ce599217b_0_201: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7ce599217b_0_201: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785" name="Google Shape;785;g7ce599217b_0_201: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7c7a404a7d_0_2: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7c7a404a7d_0_2: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792" name="Google Shape;792;g7c7a404a7d_0_2: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7c127577dd_0_104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7c127577dd_0_1040: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799" name="Google Shape;799;g7c127577dd_0_1040: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6dc7c9b0bd_0_466: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06" name="Google Shape;806;g6dc7c9b0bd_0_466:notes"/>
          <p:cNvSpPr txBox="1">
            <a:spLocks noGrp="1"/>
          </p:cNvSpPr>
          <p:nvPr>
            <p:ph type="body" idx="1"/>
          </p:nvPr>
        </p:nvSpPr>
        <p:spPr>
          <a:xfrm>
            <a:off x="152400" y="4187190"/>
            <a:ext cx="6728700" cy="5010300"/>
          </a:xfrm>
          <a:prstGeom prst="rect">
            <a:avLst/>
          </a:prstGeom>
          <a:noFill/>
          <a:ln>
            <a:noFill/>
          </a:ln>
        </p:spPr>
        <p:txBody>
          <a:bodyPr spcFirstLastPara="1" wrap="square" lIns="91425" tIns="45725" rIns="91425" bIns="45725" anchor="t" anchorCtr="0">
            <a:noAutofit/>
          </a:bodyPr>
          <a:lstStyle/>
          <a:p>
            <a:pPr marL="0" lvl="0" indent="0" algn="l" rtl="0">
              <a:lnSpc>
                <a:spcPct val="90000"/>
              </a:lnSpc>
              <a:spcBef>
                <a:spcPts val="0"/>
              </a:spcBef>
              <a:spcAft>
                <a:spcPts val="0"/>
              </a:spcAft>
              <a:buNone/>
            </a:pPr>
            <a:endParaRPr sz="1000" i="1">
              <a:solidFill>
                <a:schemeClr val="dk1"/>
              </a:solidFill>
              <a:latin typeface="Century Gothic"/>
              <a:ea typeface="Century Gothic"/>
              <a:cs typeface="Century Gothic"/>
              <a:sym typeface="Century Gothic"/>
            </a:endParaRPr>
          </a:p>
        </p:txBody>
      </p:sp>
      <p:sp>
        <p:nvSpPr>
          <p:cNvPr id="807" name="Google Shape;807;g6dc7c9b0bd_0_466:notes"/>
          <p:cNvSpPr txBox="1">
            <a:spLocks noGrp="1"/>
          </p:cNvSpPr>
          <p:nvPr>
            <p:ph type="sldNum" idx="12"/>
          </p:nvPr>
        </p:nvSpPr>
        <p:spPr>
          <a:xfrm>
            <a:off x="1" y="8801100"/>
            <a:ext cx="3038400" cy="466500"/>
          </a:xfrm>
          <a:prstGeom prst="rect">
            <a:avLst/>
          </a:prstGeom>
          <a:noFill/>
          <a:ln>
            <a:noFill/>
          </a:ln>
        </p:spPr>
        <p:txBody>
          <a:bodyPr spcFirstLastPara="1" wrap="square" lIns="91425" tIns="45725" rIns="91425" bIns="457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19</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6dc7c9b0bd_0_47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8" name="Google Shape;818;g6dc7c9b0bd_0_477:notes"/>
          <p:cNvSpPr txBox="1">
            <a:spLocks noGrp="1"/>
          </p:cNvSpPr>
          <p:nvPr>
            <p:ph type="body" idx="1"/>
          </p:nvPr>
        </p:nvSpPr>
        <p:spPr>
          <a:xfrm>
            <a:off x="152400" y="4187190"/>
            <a:ext cx="6728700" cy="5010300"/>
          </a:xfrm>
          <a:prstGeom prst="rect">
            <a:avLst/>
          </a:prstGeom>
          <a:noFill/>
          <a:ln>
            <a:noFill/>
          </a:ln>
        </p:spPr>
        <p:txBody>
          <a:bodyPr spcFirstLastPara="1" wrap="square" lIns="91425" tIns="45725" rIns="91425" bIns="45725" anchor="t" anchorCtr="0">
            <a:noAutofit/>
          </a:bodyPr>
          <a:lstStyle/>
          <a:p>
            <a:pPr marL="0" lvl="0" indent="0" algn="l" rtl="0">
              <a:lnSpc>
                <a:spcPct val="90000"/>
              </a:lnSpc>
              <a:spcBef>
                <a:spcPts val="0"/>
              </a:spcBef>
              <a:spcAft>
                <a:spcPts val="0"/>
              </a:spcAft>
              <a:buNone/>
            </a:pPr>
            <a:endParaRPr sz="1000" i="1">
              <a:solidFill>
                <a:schemeClr val="dk1"/>
              </a:solidFill>
              <a:latin typeface="Century Gothic"/>
              <a:ea typeface="Century Gothic"/>
              <a:cs typeface="Century Gothic"/>
              <a:sym typeface="Century Gothic"/>
            </a:endParaRPr>
          </a:p>
        </p:txBody>
      </p:sp>
      <p:sp>
        <p:nvSpPr>
          <p:cNvPr id="819" name="Google Shape;819;g6dc7c9b0bd_0_477:notes"/>
          <p:cNvSpPr txBox="1">
            <a:spLocks noGrp="1"/>
          </p:cNvSpPr>
          <p:nvPr>
            <p:ph type="sldNum" idx="12"/>
          </p:nvPr>
        </p:nvSpPr>
        <p:spPr>
          <a:xfrm>
            <a:off x="1" y="8801100"/>
            <a:ext cx="3038400" cy="466500"/>
          </a:xfrm>
          <a:prstGeom prst="rect">
            <a:avLst/>
          </a:prstGeom>
          <a:noFill/>
          <a:ln>
            <a:noFill/>
          </a:ln>
        </p:spPr>
        <p:txBody>
          <a:bodyPr spcFirstLastPara="1" wrap="square" lIns="91425" tIns="45725" rIns="91425" bIns="457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20</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7c127577dd_0_23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7c127577dd_0_239: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829" name="Google Shape;829;g7c127577dd_0_239: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7ca414266c_0_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7ca414266c_0_4: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840" name="Google Shape;840;g7ca414266c_0_4: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DVCS workflow is a step in the right direction, but is insufficient, for it does not necessarily impose rules that minimize the likelihood of merge conflicts.  We also want to build into CI testing to make debugging quick and easy.</a:t>
            </a:r>
          </a:p>
        </p:txBody>
      </p:sp>
      <p:sp>
        <p:nvSpPr>
          <p:cNvPr id="4" name="Slide Number Placeholder 3"/>
          <p:cNvSpPr>
            <a:spLocks noGrp="1"/>
          </p:cNvSpPr>
          <p:nvPr>
            <p:ph type="sldNum" sz="quarter" idx="10"/>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610806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7c5c63dbe5_0_126:notes"/>
          <p:cNvSpPr txBox="1">
            <a:spLocks noGrp="1"/>
          </p:cNvSpPr>
          <p:nvPr>
            <p:ph type="body" idx="1"/>
          </p:nvPr>
        </p:nvSpPr>
        <p:spPr>
          <a:xfrm>
            <a:off x="701675" y="4473577"/>
            <a:ext cx="5607000" cy="36609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endParaRPr/>
          </a:p>
        </p:txBody>
      </p:sp>
      <p:sp>
        <p:nvSpPr>
          <p:cNvPr id="851" name="Google Shape;851;g7c5c63dbe5_0_12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7ca414266c_0_965:notes"/>
          <p:cNvSpPr txBox="1">
            <a:spLocks noGrp="1"/>
          </p:cNvSpPr>
          <p:nvPr>
            <p:ph type="body" idx="1"/>
          </p:nvPr>
        </p:nvSpPr>
        <p:spPr>
          <a:xfrm>
            <a:off x="686421" y="4400240"/>
            <a:ext cx="5485200" cy="3600900"/>
          </a:xfrm>
          <a:prstGeom prst="rect">
            <a:avLst/>
          </a:prstGeom>
        </p:spPr>
        <p:txBody>
          <a:bodyPr spcFirstLastPara="1" wrap="square" lIns="89600" tIns="89600" rIns="89600" bIns="89600" anchor="t" anchorCtr="0">
            <a:noAutofit/>
          </a:bodyPr>
          <a:lstStyle/>
          <a:p>
            <a:pPr marL="0" lvl="0" indent="0" algn="l" rtl="0">
              <a:spcBef>
                <a:spcPts val="300"/>
              </a:spcBef>
              <a:spcAft>
                <a:spcPts val="0"/>
              </a:spcAft>
              <a:buNone/>
            </a:pPr>
            <a:endParaRPr/>
          </a:p>
          <a:p>
            <a:pPr marL="0" lvl="0" indent="0" algn="l" rtl="0">
              <a:spcBef>
                <a:spcPts val="300"/>
              </a:spcBef>
              <a:spcAft>
                <a:spcPts val="0"/>
              </a:spcAft>
              <a:buNone/>
            </a:pPr>
            <a:r>
              <a:rPr lang="en-US"/>
              <a:t>NMC - this is an important site for the project because we can work on federation with OSTI and remote users, used for debug and POCs of multi-site CI runs</a:t>
            </a:r>
            <a:endParaRPr/>
          </a:p>
        </p:txBody>
      </p:sp>
      <p:sp>
        <p:nvSpPr>
          <p:cNvPr id="858" name="Google Shape;858;g7ca414266c_0_965: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6dc7c9b0bd_0_219: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6dc7c9b0bd_0_219: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867" name="Google Shape;867;g6dc7c9b0bd_0_219: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7c127577dd_0_920: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7c127577dd_0_920: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875" name="Google Shape;875;g7c127577dd_0_920: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29</a:t>
            </a:fld>
            <a:endParaRPr lang="en-US"/>
          </a:p>
        </p:txBody>
      </p:sp>
    </p:spTree>
    <p:extLst>
      <p:ext uri="{BB962C8B-B14F-4D97-AF65-F5344CB8AC3E}">
        <p14:creationId xmlns:p14="http://schemas.microsoft.com/office/powerpoint/2010/main" val="3947733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30</a:t>
            </a:fld>
            <a:endParaRPr lang="en-US"/>
          </a:p>
        </p:txBody>
      </p:sp>
    </p:spTree>
    <p:extLst>
      <p:ext uri="{BB962C8B-B14F-4D97-AF65-F5344CB8AC3E}">
        <p14:creationId xmlns:p14="http://schemas.microsoft.com/office/powerpoint/2010/main" val="4168035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31</a:t>
            </a:fld>
            <a:endParaRPr lang="en-US"/>
          </a:p>
        </p:txBody>
      </p:sp>
    </p:spTree>
    <p:extLst>
      <p:ext uri="{BB962C8B-B14F-4D97-AF65-F5344CB8AC3E}">
        <p14:creationId xmlns:p14="http://schemas.microsoft.com/office/powerpoint/2010/main" val="921541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32</a:t>
            </a:fld>
            <a:endParaRPr lang="en-US"/>
          </a:p>
        </p:txBody>
      </p:sp>
    </p:spTree>
    <p:extLst>
      <p:ext uri="{BB962C8B-B14F-4D97-AF65-F5344CB8AC3E}">
        <p14:creationId xmlns:p14="http://schemas.microsoft.com/office/powerpoint/2010/main" val="50690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33</a:t>
            </a:fld>
            <a:endParaRPr lang="en-US"/>
          </a:p>
        </p:txBody>
      </p:sp>
    </p:spTree>
    <p:extLst>
      <p:ext uri="{BB962C8B-B14F-4D97-AF65-F5344CB8AC3E}">
        <p14:creationId xmlns:p14="http://schemas.microsoft.com/office/powerpoint/2010/main" val="3366399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450364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that depending on services offered by service, the tests can be configured to commits/pull requests and by branch.</a:t>
            </a:r>
          </a:p>
          <a:p>
            <a:endParaRPr lang="en-US" dirty="0"/>
          </a:p>
          <a:p>
            <a:r>
              <a:rPr lang="en-US" dirty="0"/>
              <a:t>Also, would like to run some tests on a nightly basis.  This is useful for large codes, where program execution could be prohibitive so that linking to commits would not be reasonable.</a:t>
            </a:r>
          </a:p>
          <a:p>
            <a:endParaRPr lang="en-US" dirty="0"/>
          </a:p>
          <a:p>
            <a:r>
              <a:rPr lang="en-US" dirty="0"/>
              <a:t>This where testing can be extended into continuous integration, which we will discuss later.</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1443797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TRAVIS_CI_ENV not yet set in .</a:t>
            </a:r>
            <a:r>
              <a:rPr lang="en-US" dirty="0" err="1"/>
              <a:t>travis.yml</a:t>
            </a:r>
            <a:r>
              <a:rPr lang="en-US" dirty="0"/>
              <a:t>.   We see that the echo is empty and that </a:t>
            </a:r>
            <a:r>
              <a:rPr lang="en-US" dirty="0" err="1"/>
              <a:t>hello_world.sh</a:t>
            </a:r>
            <a:r>
              <a:rPr lang="en-US" dirty="0"/>
              <a:t> caught the problem.  Also Travis CI detects the correct exit code.  The </a:t>
            </a:r>
            <a:r>
              <a:rPr lang="en-US" dirty="0" err="1"/>
              <a:t>after_failure</a:t>
            </a:r>
            <a:r>
              <a:rPr lang="en-US" dirty="0"/>
              <a:t> phase was correctly called.</a:t>
            </a:r>
          </a:p>
        </p:txBody>
      </p:sp>
      <p:sp>
        <p:nvSpPr>
          <p:cNvPr id="4" name="Slide Number Placeholder 3"/>
          <p:cNvSpPr>
            <a:spLocks noGrp="1"/>
          </p:cNvSpPr>
          <p:nvPr>
            <p:ph type="sldNum" sz="quarter" idx="10"/>
          </p:nvPr>
        </p:nvSpPr>
        <p:spPr/>
        <p:txBody>
          <a:bodyPr/>
          <a:lstStyle/>
          <a:p>
            <a:fld id="{54E672D7-8E2D-4611-973D-F4591A707C34}" type="slidenum">
              <a:rPr lang="en-US" smtClean="0"/>
              <a:t>35</a:t>
            </a:fld>
            <a:endParaRPr lang="en-US"/>
          </a:p>
        </p:txBody>
      </p:sp>
    </p:spTree>
    <p:extLst>
      <p:ext uri="{BB962C8B-B14F-4D97-AF65-F5344CB8AC3E}">
        <p14:creationId xmlns:p14="http://schemas.microsoft.com/office/powerpoint/2010/main" val="1539524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TRAVIS_CI_ENV is now set in .</a:t>
            </a:r>
            <a:r>
              <a:rPr lang="en-US" dirty="0" err="1"/>
              <a:t>travis.yml</a:t>
            </a:r>
            <a:r>
              <a:rPr lang="en-US" dirty="0"/>
              <a:t>, which we can see in the log.   Also, the echo is printing out a true statement and we see that </a:t>
            </a:r>
            <a:r>
              <a:rPr lang="en-US" dirty="0" err="1"/>
              <a:t>hello_world.sh</a:t>
            </a:r>
            <a:r>
              <a:rPr lang="en-US" dirty="0"/>
              <a:t> caught the problem.  Also Travis CI detects the correct exit code.  The </a:t>
            </a:r>
            <a:r>
              <a:rPr lang="en-US" dirty="0" err="1"/>
              <a:t>after_failure</a:t>
            </a:r>
            <a:r>
              <a:rPr lang="en-US" dirty="0"/>
              <a:t> phase was correctly called.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36</a:t>
            </a:fld>
            <a:endParaRPr lang="en-US"/>
          </a:p>
        </p:txBody>
      </p:sp>
    </p:spTree>
    <p:extLst>
      <p:ext uri="{BB962C8B-B14F-4D97-AF65-F5344CB8AC3E}">
        <p14:creationId xmlns:p14="http://schemas.microsoft.com/office/powerpoint/2010/main" val="3426052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37</a:t>
            </a:fld>
            <a:endParaRPr lang="en-US"/>
          </a:p>
        </p:txBody>
      </p:sp>
    </p:spTree>
    <p:extLst>
      <p:ext uri="{BB962C8B-B14F-4D97-AF65-F5344CB8AC3E}">
        <p14:creationId xmlns:p14="http://schemas.microsoft.com/office/powerpoint/2010/main" val="568786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need to build and maintain a dedicated server.</a:t>
            </a:r>
          </a:p>
          <a:p>
            <a:endParaRPr lang="en-US" dirty="0"/>
          </a:p>
          <a:p>
            <a:r>
              <a:rPr lang="en-US" dirty="0"/>
              <a:t>Jenkins is another option.  Not linked to any particular DVCS and can be built on dedicated server.   Benefit is that you can often log into machine, setup and test your suite, and update/test new baselines when needed.</a:t>
            </a:r>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1789435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772219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7c127577dd_0_21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7c127577dd_0_219: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712" name="Google Shape;712;g7c127577dd_0_219: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7ce599217b_0_0: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7ce599217b_0_0: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r>
              <a:rPr lang="en-US"/>
              <a:t>We are on path to support both </a:t>
            </a:r>
            <a:endParaRPr/>
          </a:p>
        </p:txBody>
      </p:sp>
      <p:sp>
        <p:nvSpPr>
          <p:cNvPr id="730" name="Google Shape;730;g7ce599217b_0_0: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7c127577dd_0_253: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7c127577dd_0_253: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738" name="Google Shape;738;g7c127577dd_0_253: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7c127577dd_0_561: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7c127577dd_0_561: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747" name="Google Shape;747;g7c127577dd_0_561:notes"/>
          <p:cNvSpPr txBox="1">
            <a:spLocks noGrp="1"/>
          </p:cNvSpPr>
          <p:nvPr>
            <p:ph type="sldNum" idx="12"/>
          </p:nvPr>
        </p:nvSpPr>
        <p:spPr>
          <a:xfrm>
            <a:off x="1" y="8801100"/>
            <a:ext cx="3038400" cy="4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2CD761B-C274-6149-A5B3-88D968840599}"/>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11"/>
        <p:cNvGrpSpPr/>
        <p:nvPr/>
      </p:nvGrpSpPr>
      <p:grpSpPr>
        <a:xfrm>
          <a:off x="0" y="0"/>
          <a:ext cx="0" cy="0"/>
          <a:chOff x="0" y="0"/>
          <a:chExt cx="0" cy="0"/>
        </a:xfrm>
      </p:grpSpPr>
      <p:sp>
        <p:nvSpPr>
          <p:cNvPr id="412" name="Google Shape;412;p57"/>
          <p:cNvSpPr txBox="1">
            <a:spLocks noGrp="1"/>
          </p:cNvSpPr>
          <p:nvPr>
            <p:ph type="title"/>
          </p:nvPr>
        </p:nvSpPr>
        <p:spPr>
          <a:xfrm>
            <a:off x="190450" y="230017"/>
            <a:ext cx="11655564" cy="9081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500"/>
              <a:buNone/>
              <a:defRPr sz="3099"/>
            </a:lvl1pPr>
            <a:lvl2pPr lvl="1" algn="l">
              <a:lnSpc>
                <a:spcPct val="85000"/>
              </a:lnSpc>
              <a:spcBef>
                <a:spcPts val="0"/>
              </a:spcBef>
              <a:spcAft>
                <a:spcPts val="0"/>
              </a:spcAft>
              <a:buSzPts val="1500"/>
              <a:buNone/>
              <a:defRPr/>
            </a:lvl2pPr>
            <a:lvl3pPr lvl="2" algn="l">
              <a:lnSpc>
                <a:spcPct val="85000"/>
              </a:lnSpc>
              <a:spcBef>
                <a:spcPts val="0"/>
              </a:spcBef>
              <a:spcAft>
                <a:spcPts val="0"/>
              </a:spcAft>
              <a:buSzPts val="1500"/>
              <a:buNone/>
              <a:defRPr/>
            </a:lvl3pPr>
            <a:lvl4pPr lvl="3" algn="l">
              <a:lnSpc>
                <a:spcPct val="85000"/>
              </a:lnSpc>
              <a:spcBef>
                <a:spcPts val="0"/>
              </a:spcBef>
              <a:spcAft>
                <a:spcPts val="0"/>
              </a:spcAft>
              <a:buSzPts val="1500"/>
              <a:buNone/>
              <a:defRPr/>
            </a:lvl4pPr>
            <a:lvl5pPr lvl="4" algn="l">
              <a:lnSpc>
                <a:spcPct val="85000"/>
              </a:lnSpc>
              <a:spcBef>
                <a:spcPts val="0"/>
              </a:spcBef>
              <a:spcAft>
                <a:spcPts val="0"/>
              </a:spcAft>
              <a:buSzPts val="1500"/>
              <a:buNone/>
              <a:defRPr/>
            </a:lvl5pPr>
            <a:lvl6pPr lvl="5" algn="l">
              <a:lnSpc>
                <a:spcPct val="85000"/>
              </a:lnSpc>
              <a:spcBef>
                <a:spcPts val="0"/>
              </a:spcBef>
              <a:spcAft>
                <a:spcPts val="0"/>
              </a:spcAft>
              <a:buSzPts val="1500"/>
              <a:buNone/>
              <a:defRPr/>
            </a:lvl6pPr>
            <a:lvl7pPr lvl="6" algn="l">
              <a:lnSpc>
                <a:spcPct val="85000"/>
              </a:lnSpc>
              <a:spcBef>
                <a:spcPts val="0"/>
              </a:spcBef>
              <a:spcAft>
                <a:spcPts val="0"/>
              </a:spcAft>
              <a:buSzPts val="1500"/>
              <a:buNone/>
              <a:defRPr/>
            </a:lvl7pPr>
            <a:lvl8pPr lvl="7" algn="l">
              <a:lnSpc>
                <a:spcPct val="85000"/>
              </a:lnSpc>
              <a:spcBef>
                <a:spcPts val="0"/>
              </a:spcBef>
              <a:spcAft>
                <a:spcPts val="0"/>
              </a:spcAft>
              <a:buSzPts val="1500"/>
              <a:buNone/>
              <a:defRPr/>
            </a:lvl8pPr>
            <a:lvl9pPr lvl="8" algn="l">
              <a:lnSpc>
                <a:spcPct val="85000"/>
              </a:lnSpc>
              <a:spcBef>
                <a:spcPts val="0"/>
              </a:spcBef>
              <a:spcAft>
                <a:spcPts val="0"/>
              </a:spcAft>
              <a:buSzPts val="1500"/>
              <a:buNone/>
              <a:defRPr/>
            </a:lvl9pPr>
          </a:lstStyle>
          <a:p>
            <a:endParaRPr/>
          </a:p>
        </p:txBody>
      </p:sp>
      <p:sp>
        <p:nvSpPr>
          <p:cNvPr id="413" name="Google Shape;413;p57"/>
          <p:cNvSpPr txBox="1">
            <a:spLocks noGrp="1"/>
          </p:cNvSpPr>
          <p:nvPr>
            <p:ph type="body" idx="1"/>
          </p:nvPr>
        </p:nvSpPr>
        <p:spPr>
          <a:xfrm>
            <a:off x="190450" y="1450072"/>
            <a:ext cx="11655564" cy="4610100"/>
          </a:xfrm>
          <a:prstGeom prst="rect">
            <a:avLst/>
          </a:prstGeom>
          <a:noFill/>
          <a:ln>
            <a:noFill/>
          </a:ln>
        </p:spPr>
        <p:txBody>
          <a:bodyPr spcFirstLastPara="1" wrap="square" lIns="91425" tIns="45700" rIns="91425" bIns="45700" anchor="t" anchorCtr="0">
            <a:noAutofit/>
          </a:bodyPr>
          <a:lstStyle>
            <a:lvl1pPr marL="457063" lvl="0" indent="-349145" algn="l">
              <a:lnSpc>
                <a:spcPct val="90000"/>
              </a:lnSpc>
              <a:spcBef>
                <a:spcPts val="1899"/>
              </a:spcBef>
              <a:spcAft>
                <a:spcPts val="0"/>
              </a:spcAft>
              <a:buClr>
                <a:schemeClr val="dk1"/>
              </a:buClr>
              <a:buSzPts val="1900"/>
              <a:buFont typeface="Century Gothic"/>
              <a:buChar char="•"/>
              <a:defRPr sz="1999">
                <a:solidFill>
                  <a:schemeClr val="dk1"/>
                </a:solidFill>
                <a:latin typeface="Arial"/>
                <a:ea typeface="Arial"/>
                <a:cs typeface="Arial"/>
                <a:sym typeface="Arial"/>
              </a:defRPr>
            </a:lvl1pPr>
            <a:lvl2pPr marL="914126" lvl="1" indent="-330101" algn="l">
              <a:lnSpc>
                <a:spcPct val="90000"/>
              </a:lnSpc>
              <a:spcBef>
                <a:spcPts val="800"/>
              </a:spcBef>
              <a:spcAft>
                <a:spcPts val="0"/>
              </a:spcAft>
              <a:buClr>
                <a:schemeClr val="dk1"/>
              </a:buClr>
              <a:buSzPts val="1600"/>
              <a:buFont typeface="Century Gothic"/>
              <a:buChar char="–"/>
              <a:defRPr sz="1899">
                <a:latin typeface="Arial"/>
                <a:ea typeface="Arial"/>
                <a:cs typeface="Arial"/>
                <a:sym typeface="Arial"/>
              </a:defRPr>
            </a:lvl2pPr>
            <a:lvl3pPr marL="1371189" lvl="2" indent="-323753" algn="l">
              <a:lnSpc>
                <a:spcPct val="90000"/>
              </a:lnSpc>
              <a:spcBef>
                <a:spcPts val="800"/>
              </a:spcBef>
              <a:spcAft>
                <a:spcPts val="0"/>
              </a:spcAft>
              <a:buClr>
                <a:schemeClr val="dk1"/>
              </a:buClr>
              <a:buSzPts val="1500"/>
              <a:buFont typeface="Century Gothic"/>
              <a:buChar char="•"/>
              <a:defRPr sz="1600">
                <a:latin typeface="Arial"/>
                <a:ea typeface="Arial"/>
                <a:cs typeface="Arial"/>
                <a:sym typeface="Arial"/>
              </a:defRPr>
            </a:lvl3pPr>
            <a:lvl4pPr marL="1828251" lvl="3" indent="-349145" algn="l">
              <a:lnSpc>
                <a:spcPct val="90000"/>
              </a:lnSpc>
              <a:spcBef>
                <a:spcPts val="800"/>
              </a:spcBef>
              <a:spcAft>
                <a:spcPts val="0"/>
              </a:spcAft>
              <a:buClr>
                <a:schemeClr val="dk1"/>
              </a:buClr>
              <a:buSzPts val="1900"/>
              <a:buChar char="–"/>
              <a:defRPr>
                <a:latin typeface="Arial"/>
                <a:ea typeface="Arial"/>
                <a:cs typeface="Arial"/>
                <a:sym typeface="Arial"/>
              </a:defRPr>
            </a:lvl4pPr>
            <a:lvl5pPr marL="2285314" lvl="4" indent="-349145" algn="l">
              <a:lnSpc>
                <a:spcPct val="90000"/>
              </a:lnSpc>
              <a:spcBef>
                <a:spcPts val="700"/>
              </a:spcBef>
              <a:spcAft>
                <a:spcPts val="0"/>
              </a:spcAft>
              <a:buClr>
                <a:schemeClr val="dk1"/>
              </a:buClr>
              <a:buSzPts val="1900"/>
              <a:buFont typeface="Arial"/>
              <a:buChar char="•"/>
              <a:defRPr>
                <a:latin typeface="Arial"/>
                <a:ea typeface="Arial"/>
                <a:cs typeface="Arial"/>
                <a:sym typeface="Arial"/>
              </a:defRPr>
            </a:lvl5pPr>
            <a:lvl6pPr marL="2742377" lvl="5" indent="-349145" algn="l">
              <a:spcBef>
                <a:spcPts val="400"/>
              </a:spcBef>
              <a:spcAft>
                <a:spcPts val="0"/>
              </a:spcAft>
              <a:buClr>
                <a:schemeClr val="dk1"/>
              </a:buClr>
              <a:buSzPts val="1900"/>
              <a:buChar char="•"/>
              <a:defRPr/>
            </a:lvl6pPr>
            <a:lvl7pPr marL="3199440" lvl="6" indent="-349145" algn="l">
              <a:spcBef>
                <a:spcPts val="400"/>
              </a:spcBef>
              <a:spcAft>
                <a:spcPts val="0"/>
              </a:spcAft>
              <a:buClr>
                <a:schemeClr val="dk1"/>
              </a:buClr>
              <a:buSzPts val="1900"/>
              <a:buChar char="•"/>
              <a:defRPr/>
            </a:lvl7pPr>
            <a:lvl8pPr marL="3656503" lvl="7" indent="-349145" algn="l">
              <a:spcBef>
                <a:spcPts val="400"/>
              </a:spcBef>
              <a:spcAft>
                <a:spcPts val="0"/>
              </a:spcAft>
              <a:buClr>
                <a:schemeClr val="dk1"/>
              </a:buClr>
              <a:buSzPts val="1900"/>
              <a:buChar char="•"/>
              <a:defRPr/>
            </a:lvl8pPr>
            <a:lvl9pPr marL="4113566" lvl="8" indent="-349145" algn="l">
              <a:spcBef>
                <a:spcPts val="400"/>
              </a:spcBef>
              <a:spcAft>
                <a:spcPts val="0"/>
              </a:spcAft>
              <a:buClr>
                <a:schemeClr val="dk1"/>
              </a:buClr>
              <a:buSzPts val="1900"/>
              <a:buChar char="•"/>
              <a:defRPr/>
            </a:lvl9pPr>
          </a:lstStyle>
          <a:p>
            <a:endParaRPr/>
          </a:p>
        </p:txBody>
      </p:sp>
    </p:spTree>
    <p:extLst>
      <p:ext uri="{BB962C8B-B14F-4D97-AF65-F5344CB8AC3E}">
        <p14:creationId xmlns:p14="http://schemas.microsoft.com/office/powerpoint/2010/main" val="3910857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9" name="Rectangle 256">
            <a:extLst>
              <a:ext uri="{FF2B5EF4-FFF2-40B4-BE49-F238E27FC236}">
                <a16:creationId xmlns:a16="http://schemas.microsoft.com/office/drawing/2014/main" id="{368817AD-FB03-5345-8F25-93E6072176BA}"/>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1960593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190450" y="230018"/>
            <a:ext cx="11655564" cy="908221"/>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400"/>
              <a:buNone/>
              <a:defRPr sz="2999"/>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49" name="Google Shape;149;p18"/>
          <p:cNvSpPr txBox="1">
            <a:spLocks noGrp="1"/>
          </p:cNvSpPr>
          <p:nvPr>
            <p:ph type="body" idx="1"/>
          </p:nvPr>
        </p:nvSpPr>
        <p:spPr>
          <a:xfrm>
            <a:off x="190450" y="1450072"/>
            <a:ext cx="11655564" cy="4610100"/>
          </a:xfrm>
          <a:prstGeom prst="rect">
            <a:avLst/>
          </a:prstGeom>
          <a:noFill/>
          <a:ln>
            <a:noFill/>
          </a:ln>
        </p:spPr>
        <p:txBody>
          <a:bodyPr spcFirstLastPara="1" wrap="square" lIns="91425" tIns="45700" rIns="91425" bIns="45700" anchor="t" anchorCtr="0">
            <a:noAutofit/>
          </a:bodyPr>
          <a:lstStyle>
            <a:lvl1pPr marL="457063" lvl="0" indent="-342797" algn="l">
              <a:lnSpc>
                <a:spcPct val="90000"/>
              </a:lnSpc>
              <a:spcBef>
                <a:spcPts val="1799"/>
              </a:spcBef>
              <a:spcAft>
                <a:spcPts val="0"/>
              </a:spcAft>
              <a:buClr>
                <a:schemeClr val="dk1"/>
              </a:buClr>
              <a:buSzPts val="1800"/>
              <a:buFont typeface="Century Gothic"/>
              <a:buChar char="•"/>
              <a:defRPr sz="1999">
                <a:solidFill>
                  <a:schemeClr val="dk1"/>
                </a:solidFill>
                <a:latin typeface="Arial"/>
                <a:ea typeface="Arial"/>
                <a:cs typeface="Arial"/>
                <a:sym typeface="Arial"/>
              </a:defRPr>
            </a:lvl1pPr>
            <a:lvl2pPr marL="914126" lvl="1" indent="-331370" algn="l">
              <a:lnSpc>
                <a:spcPct val="90000"/>
              </a:lnSpc>
              <a:spcBef>
                <a:spcPts val="800"/>
              </a:spcBef>
              <a:spcAft>
                <a:spcPts val="0"/>
              </a:spcAft>
              <a:buClr>
                <a:schemeClr val="dk1"/>
              </a:buClr>
              <a:buSzPts val="1620"/>
              <a:buFont typeface="Century Gothic"/>
              <a:buChar char="–"/>
              <a:defRPr sz="1799">
                <a:latin typeface="Arial"/>
                <a:ea typeface="Arial"/>
                <a:cs typeface="Arial"/>
                <a:sym typeface="Arial"/>
              </a:defRPr>
            </a:lvl2pPr>
            <a:lvl3pPr marL="1371189" lvl="2" indent="-319943" algn="l">
              <a:lnSpc>
                <a:spcPct val="90000"/>
              </a:lnSpc>
              <a:spcBef>
                <a:spcPts val="800"/>
              </a:spcBef>
              <a:spcAft>
                <a:spcPts val="0"/>
              </a:spcAft>
              <a:buClr>
                <a:schemeClr val="dk1"/>
              </a:buClr>
              <a:buSzPts val="1440"/>
              <a:buFont typeface="Century Gothic"/>
              <a:buChar char="•"/>
              <a:defRPr sz="1600">
                <a:latin typeface="Arial"/>
                <a:ea typeface="Arial"/>
                <a:cs typeface="Arial"/>
                <a:sym typeface="Arial"/>
              </a:defRPr>
            </a:lvl3pPr>
            <a:lvl4pPr marL="1828251" lvl="3" indent="-342797" algn="l">
              <a:lnSpc>
                <a:spcPct val="90000"/>
              </a:lnSpc>
              <a:spcBef>
                <a:spcPts val="800"/>
              </a:spcBef>
              <a:spcAft>
                <a:spcPts val="0"/>
              </a:spcAft>
              <a:buClr>
                <a:schemeClr val="dk1"/>
              </a:buClr>
              <a:buSzPts val="1800"/>
              <a:buChar char="–"/>
              <a:defRPr>
                <a:latin typeface="Arial"/>
                <a:ea typeface="Arial"/>
                <a:cs typeface="Arial"/>
                <a:sym typeface="Arial"/>
              </a:defRPr>
            </a:lvl4pPr>
            <a:lvl5pPr marL="2285314" lvl="4" indent="-342797" algn="l">
              <a:lnSpc>
                <a:spcPct val="90000"/>
              </a:lnSpc>
              <a:spcBef>
                <a:spcPts val="600"/>
              </a:spcBef>
              <a:spcAft>
                <a:spcPts val="0"/>
              </a:spcAft>
              <a:buClr>
                <a:schemeClr val="dk1"/>
              </a:buClr>
              <a:buSzPts val="1800"/>
              <a:buFont typeface="Arial"/>
              <a:buChar char="•"/>
              <a:defRPr>
                <a:latin typeface="Arial"/>
                <a:ea typeface="Arial"/>
                <a:cs typeface="Arial"/>
                <a:sym typeface="Arial"/>
              </a:defRPr>
            </a:lvl5pPr>
            <a:lvl6pPr marL="2742377" lvl="5" indent="-342797" algn="l">
              <a:spcBef>
                <a:spcPts val="360"/>
              </a:spcBef>
              <a:spcAft>
                <a:spcPts val="0"/>
              </a:spcAft>
              <a:buClr>
                <a:schemeClr val="dk1"/>
              </a:buClr>
              <a:buSzPts val="1800"/>
              <a:buChar char="•"/>
              <a:defRPr/>
            </a:lvl6pPr>
            <a:lvl7pPr marL="3199440" lvl="6" indent="-342797" algn="l">
              <a:spcBef>
                <a:spcPts val="360"/>
              </a:spcBef>
              <a:spcAft>
                <a:spcPts val="0"/>
              </a:spcAft>
              <a:buClr>
                <a:schemeClr val="dk1"/>
              </a:buClr>
              <a:buSzPts val="1800"/>
              <a:buChar char="•"/>
              <a:defRPr/>
            </a:lvl7pPr>
            <a:lvl8pPr marL="3656503" lvl="7" indent="-342797" algn="l">
              <a:spcBef>
                <a:spcPts val="360"/>
              </a:spcBef>
              <a:spcAft>
                <a:spcPts val="0"/>
              </a:spcAft>
              <a:buClr>
                <a:schemeClr val="dk1"/>
              </a:buClr>
              <a:buSzPts val="1800"/>
              <a:buChar char="•"/>
              <a:defRPr/>
            </a:lvl8pPr>
            <a:lvl9pPr marL="4113566" lvl="8" indent="-342797"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76398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_Title only">
  <p:cSld name="7_Title only">
    <p:spTree>
      <p:nvGrpSpPr>
        <p:cNvPr id="1" name="Shape 246"/>
        <p:cNvGrpSpPr/>
        <p:nvPr/>
      </p:nvGrpSpPr>
      <p:grpSpPr>
        <a:xfrm>
          <a:off x="0" y="0"/>
          <a:ext cx="0" cy="0"/>
          <a:chOff x="0" y="0"/>
          <a:chExt cx="0" cy="0"/>
        </a:xfrm>
      </p:grpSpPr>
      <p:sp>
        <p:nvSpPr>
          <p:cNvPr id="247" name="Google Shape;247;p36"/>
          <p:cNvSpPr txBox="1">
            <a:spLocks noGrp="1"/>
          </p:cNvSpPr>
          <p:nvPr>
            <p:ph type="title"/>
          </p:nvPr>
        </p:nvSpPr>
        <p:spPr>
          <a:xfrm>
            <a:off x="191974" y="237744"/>
            <a:ext cx="11654064" cy="9054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SzPts val="1400"/>
              <a:buNone/>
              <a:defRPr sz="2999"/>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011422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7DBFF2B7-B79E-EF48-B282-8126976ED46B}"/>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D9DB5608-1AFA-4746-9A19-C4AE73A23EFE}"/>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2" r:id="rId7"/>
    <p:sldLayoutId id="2147483953" r:id="rId8"/>
    <p:sldLayoutId id="2147483954" r:id="rId9"/>
    <p:sldLayoutId id="2147483955" r:id="rId10"/>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about.gitlab.com/pricing/self-managed/feature-comparison/"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docs.gitlab.com/ee/ci/yaml/"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itlab.com/runner/shells/index.html"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i.org/10.6084/m9.figshare.11918397"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ecp-ci.gitlab.io/"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hyperlink" Target="https://confluence.exascaleproject.org/display/HISD/Getting+Started+with+CI"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travis-ci.org/jrdoneal/CI_HelloWorld" TargetMode="External"/><Relationship Id="rId2" Type="http://schemas.openxmlformats.org/officeDocument/2006/relationships/hyperlink" Target="https://github.com/jrdoneal/CI_HelloWorld" TargetMode="External"/><Relationship Id="rId1" Type="http://schemas.openxmlformats.org/officeDocument/2006/relationships/slideLayout" Target="../slideLayouts/slideLayout7.xml"/><Relationship Id="rId6" Type="http://schemas.openxmlformats.org/officeDocument/2006/relationships/hyperlink" Target="https://github.com/jrdoneal/infrastructure" TargetMode="External"/><Relationship Id="rId5" Type="http://schemas.openxmlformats.org/officeDocument/2006/relationships/hyperlink" Target="https://github.com/amklinv/morpheus" TargetMode="External"/><Relationship Id="rId4" Type="http://schemas.openxmlformats.org/officeDocument/2006/relationships/hyperlink" Target="https://github.com/jrdoneal/CI_Multiplatfor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github.com/jrdoneal/CI_HelloWorld"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travis-ci.org/jrdoneal/CI_HelloWorld"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3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3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3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r>
              <a:rPr lang="en-US" u="sng" dirty="0"/>
              <a:t>David E. Bernholdt </a:t>
            </a:r>
            <a:br>
              <a:rPr lang="en-US" u="sng" dirty="0"/>
            </a:br>
            <a:r>
              <a:rPr lang="en-US" sz="2000" dirty="0"/>
              <a:t>Oak Ridge National Laboratory</a:t>
            </a:r>
          </a:p>
          <a:p>
            <a:r>
              <a:rPr lang="en-US" dirty="0"/>
              <a:t>Jared O’Neal</a:t>
            </a:r>
            <a:br>
              <a:rPr lang="en-US" dirty="0"/>
            </a:br>
            <a:r>
              <a:rPr lang="en-US" sz="2000" dirty="0"/>
              <a:t>Argonne National Laboratory</a:t>
            </a:r>
          </a:p>
          <a:p>
            <a:r>
              <a:rPr lang="en-US" dirty="0"/>
              <a:t>Mark C. Miller, Paul Bryant and the ECP CD/CI Team</a:t>
            </a:r>
            <a:endParaRPr lang="en-US" sz="2800" dirty="0"/>
          </a:p>
          <a:p>
            <a:r>
              <a:rPr lang="en-US" sz="2000" dirty="0"/>
              <a:t>Better Scientific Software Tutorial</a:t>
            </a:r>
            <a:br>
              <a:rPr lang="en-US" sz="2000" dirty="0"/>
            </a:br>
            <a:r>
              <a:rPr lang="en-US" sz="2000" dirty="0"/>
              <a:t>RF </a:t>
            </a:r>
            <a:r>
              <a:rPr lang="en-US" sz="2000" dirty="0" err="1"/>
              <a:t>SciDAC</a:t>
            </a:r>
            <a:r>
              <a:rPr lang="en-US" sz="2000" dirty="0"/>
              <a:t> 2020 Workshop</a:t>
            </a:r>
          </a:p>
        </p:txBody>
      </p:sp>
      <p:pic>
        <p:nvPicPr>
          <p:cNvPr id="4" name="Picture 3">
            <a:extLst>
              <a:ext uri="{FF2B5EF4-FFF2-40B4-BE49-F238E27FC236}">
                <a16:creationId xmlns:a16="http://schemas.microsoft.com/office/drawing/2014/main" id="{5819DA04-90AB-4E13-A292-1CC240E85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A3A1E9BC-2D15-4DFB-85F2-C165DDACA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55503C-5B80-42B0-ACFC-C6C723BFA976}"/>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99"/>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CI Solution for Large-Scale HPC Facilities</a:t>
            </a:r>
            <a:endParaRPr/>
          </a:p>
        </p:txBody>
      </p:sp>
      <p:sp>
        <p:nvSpPr>
          <p:cNvPr id="733" name="Google Shape;733;p99"/>
          <p:cNvSpPr txBox="1">
            <a:spLocks noGrp="1"/>
          </p:cNvSpPr>
          <p:nvPr>
            <p:ph type="body" idx="1"/>
          </p:nvPr>
        </p:nvSpPr>
        <p:spPr>
          <a:xfrm>
            <a:off x="493775" y="2539282"/>
            <a:ext cx="5353006" cy="2086856"/>
          </a:xfrm>
          <a:prstGeom prst="rect">
            <a:avLst/>
          </a:prstGeom>
          <a:noFill/>
          <a:ln w="19050" cap="flat" cmpd="sng">
            <a:solidFill>
              <a:srgbClr val="000000"/>
            </a:solidFill>
            <a:prstDash val="solid"/>
            <a:round/>
            <a:headEnd type="none" w="sm" len="sm"/>
            <a:tailEnd type="none" w="sm" len="sm"/>
          </a:ln>
        </p:spPr>
        <p:txBody>
          <a:bodyPr spcFirstLastPara="1" vert="horz" wrap="square" lIns="0" tIns="182827" rIns="0" bIns="365655" numCol="1" anchor="t" anchorCtr="0" compatLnSpc="1">
            <a:prstTxWarp prst="textNoShape">
              <a:avLst/>
            </a:prstTxWarp>
            <a:noAutofit/>
          </a:bodyPr>
          <a:lstStyle/>
          <a:p>
            <a:pPr marL="182825" marR="91413" indent="0">
              <a:lnSpc>
                <a:spcPct val="150000"/>
              </a:lnSpc>
              <a:spcBef>
                <a:spcPts val="0"/>
              </a:spcBef>
              <a:buSzPts val="1400"/>
              <a:buNone/>
            </a:pPr>
            <a:r>
              <a:rPr lang="en-US" b="1" u="sng"/>
              <a:t>Need</a:t>
            </a:r>
            <a:r>
              <a:rPr lang="en-US" b="1"/>
              <a:t>:</a:t>
            </a:r>
            <a:r>
              <a:rPr lang="en-US"/>
              <a:t>  HPC centers need new security features within Continuous Integration systems to serve thousands of users with unique hardware and security requirements.</a:t>
            </a:r>
            <a:endParaRPr/>
          </a:p>
        </p:txBody>
      </p:sp>
      <p:sp>
        <p:nvSpPr>
          <p:cNvPr id="734" name="Google Shape;734;p99"/>
          <p:cNvSpPr txBox="1">
            <a:spLocks noGrp="1"/>
          </p:cNvSpPr>
          <p:nvPr>
            <p:ph type="body" idx="4294967295"/>
          </p:nvPr>
        </p:nvSpPr>
        <p:spPr>
          <a:xfrm>
            <a:off x="6164050" y="2539282"/>
            <a:ext cx="5353006" cy="2086856"/>
          </a:xfrm>
          <a:prstGeom prst="rect">
            <a:avLst/>
          </a:prstGeom>
          <a:noFill/>
          <a:ln w="19050" cap="flat" cmpd="sng">
            <a:solidFill>
              <a:srgbClr val="000000"/>
            </a:solidFill>
            <a:prstDash val="solid"/>
            <a:round/>
            <a:headEnd type="none" w="sm" len="sm"/>
            <a:tailEnd type="none" w="sm" len="sm"/>
          </a:ln>
        </p:spPr>
        <p:txBody>
          <a:bodyPr spcFirstLastPara="1" vert="horz" wrap="square" lIns="0" tIns="182827" rIns="0" bIns="182827" numCol="1" anchor="t" anchorCtr="0" compatLnSpc="1">
            <a:prstTxWarp prst="textNoShape">
              <a:avLst/>
            </a:prstTxWarp>
            <a:noAutofit/>
          </a:bodyPr>
          <a:lstStyle/>
          <a:p>
            <a:pPr marL="182825" marR="91413" indent="0">
              <a:lnSpc>
                <a:spcPct val="150000"/>
              </a:lnSpc>
              <a:spcBef>
                <a:spcPts val="0"/>
              </a:spcBef>
              <a:spcAft>
                <a:spcPts val="0"/>
              </a:spcAft>
              <a:buSzPts val="1400"/>
              <a:buNone/>
            </a:pPr>
            <a:r>
              <a:rPr lang="en-US" sz="1999" b="1" u="sng"/>
              <a:t>Response</a:t>
            </a:r>
            <a:r>
              <a:rPr lang="en-US" sz="1999" b="1"/>
              <a:t>: </a:t>
            </a:r>
            <a:r>
              <a:rPr lang="en-US" sz="1999"/>
              <a:t> Using GitLab as a basis, extend security, permissions, and auditing features while improving intra-Lab and inter-Lab accessibility to CI pipelines.</a:t>
            </a:r>
            <a:endParaRPr sz="1999"/>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00"/>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GitLab</a:t>
            </a:r>
            <a:endParaRPr/>
          </a:p>
        </p:txBody>
      </p:sp>
      <p:sp>
        <p:nvSpPr>
          <p:cNvPr id="741" name="Google Shape;741;p100"/>
          <p:cNvSpPr txBox="1">
            <a:spLocks noGrp="1"/>
          </p:cNvSpPr>
          <p:nvPr>
            <p:ph type="body" idx="1"/>
          </p:nvPr>
        </p:nvSpPr>
        <p:spPr>
          <a:xfrm>
            <a:off x="190450" y="1450591"/>
            <a:ext cx="5501467" cy="4608899"/>
          </a:xfrm>
          <a:prstGeom prst="rect">
            <a:avLst/>
          </a:prstGeom>
        </p:spPr>
        <p:txBody>
          <a:bodyPr spcFirstLastPara="1" vert="horz" wrap="square" lIns="91401" tIns="45688" rIns="91401" bIns="45688" numCol="1" anchor="t" anchorCtr="0" compatLnSpc="1">
            <a:prstTxWarp prst="textNoShape">
              <a:avLst/>
            </a:prstTxWarp>
            <a:noAutofit/>
          </a:bodyPr>
          <a:lstStyle/>
          <a:p>
            <a:pPr>
              <a:lnSpc>
                <a:spcPct val="115000"/>
              </a:lnSpc>
            </a:pPr>
            <a:r>
              <a:rPr lang="en-US"/>
              <a:t>GitLab is a single platform for the entire DevOps lifecycle</a:t>
            </a:r>
            <a:endParaRPr/>
          </a:p>
          <a:p>
            <a:pPr lvl="1">
              <a:lnSpc>
                <a:spcPct val="115000"/>
              </a:lnSpc>
              <a:spcBef>
                <a:spcPts val="0"/>
              </a:spcBef>
            </a:pPr>
            <a:r>
              <a:rPr lang="en-US"/>
              <a:t>Plan, create, verify, and release</a:t>
            </a:r>
            <a:endParaRPr/>
          </a:p>
          <a:p>
            <a:pPr>
              <a:lnSpc>
                <a:spcPct val="115000"/>
              </a:lnSpc>
              <a:spcBef>
                <a:spcPts val="0"/>
              </a:spcBef>
            </a:pPr>
            <a:r>
              <a:rPr lang="en-US"/>
              <a:t>Core functionality (free)</a:t>
            </a:r>
            <a:endParaRPr/>
          </a:p>
          <a:p>
            <a:pPr lvl="1">
              <a:lnSpc>
                <a:spcPct val="115000"/>
              </a:lnSpc>
              <a:spcBef>
                <a:spcPts val="0"/>
              </a:spcBef>
            </a:pPr>
            <a:r>
              <a:rPr lang="en-US"/>
              <a:t>Version control, collaboration, CI/CD, and documentation tools</a:t>
            </a:r>
            <a:endParaRPr/>
          </a:p>
          <a:p>
            <a:pPr>
              <a:lnSpc>
                <a:spcPct val="115000"/>
              </a:lnSpc>
              <a:spcBef>
                <a:spcPts val="0"/>
              </a:spcBef>
            </a:pPr>
            <a:r>
              <a:rPr lang="en-US"/>
              <a:t>Open source and capable of self management</a:t>
            </a:r>
            <a:endParaRPr/>
          </a:p>
          <a:p>
            <a:pPr lvl="1">
              <a:lnSpc>
                <a:spcPct val="115000"/>
              </a:lnSpc>
              <a:spcBef>
                <a:spcPts val="0"/>
              </a:spcBef>
            </a:pPr>
            <a:r>
              <a:rPr lang="en-US"/>
              <a:t>MIT License</a:t>
            </a:r>
            <a:endParaRPr/>
          </a:p>
          <a:p>
            <a:pPr>
              <a:lnSpc>
                <a:spcPct val="115000"/>
              </a:lnSpc>
              <a:spcBef>
                <a:spcPts val="0"/>
              </a:spcBef>
            </a:pPr>
            <a:r>
              <a:rPr lang="en-US"/>
              <a:t>Additional tiers of functionality are only available via license</a:t>
            </a:r>
            <a:endParaRPr/>
          </a:p>
          <a:p>
            <a:pPr lvl="1">
              <a:lnSpc>
                <a:spcPct val="115000"/>
              </a:lnSpc>
              <a:spcBef>
                <a:spcPts val="0"/>
              </a:spcBef>
            </a:pPr>
            <a:r>
              <a:rPr lang="en-US" u="sng">
                <a:solidFill>
                  <a:schemeClr val="hlink"/>
                </a:solidFill>
                <a:hlinkClick r:id="rId3"/>
              </a:rPr>
              <a:t>https://about.gitlab.com/pricing/self-managed/feature-comparison/</a:t>
            </a:r>
            <a:endParaRPr/>
          </a:p>
        </p:txBody>
      </p:sp>
      <p:sp>
        <p:nvSpPr>
          <p:cNvPr id="742" name="Google Shape;742;p100"/>
          <p:cNvSpPr txBox="1">
            <a:spLocks noGrp="1"/>
          </p:cNvSpPr>
          <p:nvPr>
            <p:ph type="body" idx="4294967295"/>
          </p:nvPr>
        </p:nvSpPr>
        <p:spPr>
          <a:xfrm>
            <a:off x="6094412" y="4462131"/>
            <a:ext cx="1912602" cy="442385"/>
          </a:xfrm>
          <a:prstGeom prst="rect">
            <a:avLst/>
          </a:prstGeom>
        </p:spPr>
        <p:txBody>
          <a:bodyPr spcFirstLastPara="1" vert="horz" wrap="square" lIns="91401" tIns="45688" rIns="91401" bIns="45688" numCol="1" anchor="t" anchorCtr="0" compatLnSpc="1">
            <a:prstTxWarp prst="textNoShape">
              <a:avLst/>
            </a:prstTxWarp>
            <a:noAutofit/>
          </a:bodyPr>
          <a:lstStyle/>
          <a:p>
            <a:pPr marL="0" indent="0">
              <a:lnSpc>
                <a:spcPct val="100000"/>
              </a:lnSpc>
              <a:spcAft>
                <a:spcPts val="0"/>
              </a:spcAft>
              <a:buNone/>
            </a:pPr>
            <a:r>
              <a:rPr lang="en-US" sz="800" i="1"/>
              <a:t>Source: https://docs.gitlab.com/ee/</a:t>
            </a:r>
            <a:endParaRPr sz="800" i="1"/>
          </a:p>
        </p:txBody>
      </p:sp>
      <p:pic>
        <p:nvPicPr>
          <p:cNvPr id="743" name="Google Shape;743;p100"/>
          <p:cNvPicPr preferRelativeResize="0"/>
          <p:nvPr/>
        </p:nvPicPr>
        <p:blipFill>
          <a:blip r:embed="rId4">
            <a:alphaModFix/>
          </a:blip>
          <a:stretch>
            <a:fillRect/>
          </a:stretch>
        </p:blipFill>
        <p:spPr>
          <a:xfrm>
            <a:off x="5745509" y="2192602"/>
            <a:ext cx="6309282" cy="24728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101"/>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GitLab CI/CD</a:t>
            </a:r>
            <a:endParaRPr/>
          </a:p>
        </p:txBody>
      </p:sp>
      <p:sp>
        <p:nvSpPr>
          <p:cNvPr id="750" name="Google Shape;750;p101"/>
          <p:cNvSpPr txBox="1">
            <a:spLocks noGrp="1"/>
          </p:cNvSpPr>
          <p:nvPr>
            <p:ph type="body" idx="1"/>
          </p:nvPr>
        </p:nvSpPr>
        <p:spPr>
          <a:xfrm>
            <a:off x="190450" y="887109"/>
            <a:ext cx="11655564" cy="4608899"/>
          </a:xfrm>
          <a:prstGeom prst="rect">
            <a:avLst/>
          </a:prstGeom>
        </p:spPr>
        <p:txBody>
          <a:bodyPr spcFirstLastPara="1" vert="horz" wrap="square" lIns="91401" tIns="45688" rIns="91401" bIns="45688" numCol="1" anchor="t" anchorCtr="0" compatLnSpc="1">
            <a:prstTxWarp prst="textNoShape">
              <a:avLst/>
            </a:prstTxWarp>
            <a:noAutofit/>
          </a:bodyPr>
          <a:lstStyle/>
          <a:p>
            <a:pPr indent="-355493">
              <a:lnSpc>
                <a:spcPct val="115000"/>
              </a:lnSpc>
              <a:buSzPts val="2000"/>
            </a:pPr>
            <a:r>
              <a:rPr lang="en-US"/>
              <a:t>GitLab offers robust support for CI/CD (Continues Delivery)</a:t>
            </a:r>
            <a:endParaRPr/>
          </a:p>
          <a:p>
            <a:pPr indent="-355493">
              <a:lnSpc>
                <a:spcPct val="115000"/>
              </a:lnSpc>
              <a:spcBef>
                <a:spcPts val="0"/>
              </a:spcBef>
              <a:buSzPts val="2000"/>
            </a:pPr>
            <a:r>
              <a:rPr lang="en-US"/>
              <a:t>Primarily controlled via a ‘.gitlab-ci.yml’ file defined in your project repository</a:t>
            </a:r>
            <a:endParaRPr/>
          </a:p>
          <a:p>
            <a:pPr lvl="1" indent="-355493">
              <a:lnSpc>
                <a:spcPct val="115000"/>
              </a:lnSpc>
              <a:spcBef>
                <a:spcPts val="0"/>
              </a:spcBef>
              <a:buSzPts val="2000"/>
            </a:pPr>
            <a:r>
              <a:rPr lang="en-US" sz="1999"/>
              <a:t>Defines the jobs that will be run, their structure, and what will trigger their potential execution</a:t>
            </a:r>
            <a:endParaRPr sz="1999"/>
          </a:p>
          <a:p>
            <a:pPr lvl="1" indent="-355493">
              <a:lnSpc>
                <a:spcPct val="115000"/>
              </a:lnSpc>
              <a:spcBef>
                <a:spcPts val="0"/>
              </a:spcBef>
              <a:buSzPts val="2000"/>
            </a:pPr>
            <a:r>
              <a:rPr lang="en-US" sz="1999" u="sng">
                <a:solidFill>
                  <a:schemeClr val="hlink"/>
                </a:solidFill>
                <a:hlinkClick r:id="rId3"/>
              </a:rPr>
              <a:t>https://docs.gitlab.com/ee/ci/yaml/</a:t>
            </a:r>
            <a:r>
              <a:rPr lang="en-US" sz="1999"/>
              <a:t> </a:t>
            </a:r>
            <a:endParaRPr sz="1999"/>
          </a:p>
          <a:p>
            <a:pPr indent="-355493">
              <a:lnSpc>
                <a:spcPct val="115000"/>
              </a:lnSpc>
              <a:spcBef>
                <a:spcPts val="0"/>
              </a:spcBef>
              <a:buSzPts val="2000"/>
            </a:pPr>
            <a:r>
              <a:rPr lang="en-US"/>
              <a:t>Terms:</a:t>
            </a:r>
            <a:endParaRPr/>
          </a:p>
          <a:p>
            <a:pPr lvl="1" indent="-355493">
              <a:lnSpc>
                <a:spcPct val="115000"/>
              </a:lnSpc>
              <a:spcBef>
                <a:spcPts val="0"/>
              </a:spcBef>
              <a:buSzPts val="2000"/>
            </a:pPr>
            <a:r>
              <a:rPr lang="en-US" sz="1999" u="sng"/>
              <a:t>Jobs</a:t>
            </a:r>
            <a:r>
              <a:rPr lang="en-US" sz="1999"/>
              <a:t>: Core elements of CI, where commands are defined for execution</a:t>
            </a:r>
            <a:endParaRPr sz="1999"/>
          </a:p>
          <a:p>
            <a:pPr lvl="1" indent="-355493">
              <a:lnSpc>
                <a:spcPct val="115000"/>
              </a:lnSpc>
              <a:spcBef>
                <a:spcPts val="0"/>
              </a:spcBef>
              <a:buSzPts val="2000"/>
            </a:pPr>
            <a:r>
              <a:rPr lang="en-US" sz="1999" u="sng"/>
              <a:t>Stages</a:t>
            </a:r>
            <a:r>
              <a:rPr lang="en-US" sz="1999"/>
              <a:t>: Defined order for job execution within a pipeline</a:t>
            </a:r>
            <a:endParaRPr sz="1999"/>
          </a:p>
          <a:p>
            <a:pPr lvl="1" indent="-355493">
              <a:lnSpc>
                <a:spcPct val="115000"/>
              </a:lnSpc>
              <a:spcBef>
                <a:spcPts val="0"/>
              </a:spcBef>
              <a:buSzPts val="2000"/>
            </a:pPr>
            <a:r>
              <a:rPr lang="en-US" sz="1999" u="sng"/>
              <a:t>Pipelines</a:t>
            </a:r>
            <a:r>
              <a:rPr lang="en-US" sz="1999"/>
              <a:t>: Collection of jobs</a:t>
            </a:r>
            <a:endParaRPr sz="1999"/>
          </a:p>
          <a:p>
            <a:pPr indent="-355493">
              <a:lnSpc>
                <a:spcPct val="115000"/>
              </a:lnSpc>
              <a:spcBef>
                <a:spcPts val="0"/>
              </a:spcBef>
              <a:buSzPts val="2000"/>
            </a:pPr>
            <a:r>
              <a:rPr lang="en-US"/>
              <a:t>Pipelines can be triggered through a number of mechanisms, including: commits, manually, api, scheduling, merge requests, upstream projects, and more...</a:t>
            </a:r>
            <a:endParaRPr/>
          </a:p>
        </p:txBody>
      </p:sp>
      <p:pic>
        <p:nvPicPr>
          <p:cNvPr id="751" name="Google Shape;751;p101"/>
          <p:cNvPicPr preferRelativeResize="0"/>
          <p:nvPr/>
        </p:nvPicPr>
        <p:blipFill>
          <a:blip r:embed="rId4">
            <a:alphaModFix/>
          </a:blip>
          <a:stretch>
            <a:fillRect/>
          </a:stretch>
        </p:blipFill>
        <p:spPr>
          <a:xfrm>
            <a:off x="5204919" y="4817289"/>
            <a:ext cx="6566664" cy="1829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102"/>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GitLab Runner</a:t>
            </a:r>
            <a:endParaRPr/>
          </a:p>
        </p:txBody>
      </p:sp>
      <p:sp>
        <p:nvSpPr>
          <p:cNvPr id="758" name="Google Shape;758;p102"/>
          <p:cNvSpPr txBox="1">
            <a:spLocks noGrp="1"/>
          </p:cNvSpPr>
          <p:nvPr>
            <p:ph type="body" idx="1"/>
          </p:nvPr>
        </p:nvSpPr>
        <p:spPr>
          <a:xfrm>
            <a:off x="190450" y="1124548"/>
            <a:ext cx="11655564" cy="4608899"/>
          </a:xfrm>
          <a:prstGeom prst="rect">
            <a:avLst/>
          </a:prstGeom>
        </p:spPr>
        <p:txBody>
          <a:bodyPr spcFirstLastPara="1" vert="horz" wrap="square" lIns="91401" tIns="45688" rIns="91401" bIns="45688" numCol="1" anchor="t" anchorCtr="0" compatLnSpc="1">
            <a:prstTxWarp prst="textNoShape">
              <a:avLst/>
            </a:prstTxWarp>
            <a:noAutofit/>
          </a:bodyPr>
          <a:lstStyle/>
          <a:p>
            <a:pPr>
              <a:lnSpc>
                <a:spcPct val="150000"/>
              </a:lnSpc>
            </a:pPr>
            <a:r>
              <a:rPr lang="en-US"/>
              <a:t>“GitLab Runner is the open source project that is used to run your CI/CD jobs and send the results back to GitLab”</a:t>
            </a:r>
            <a:endParaRPr/>
          </a:p>
          <a:p>
            <a:pPr>
              <a:lnSpc>
                <a:spcPct val="150000"/>
              </a:lnSpc>
              <a:spcBef>
                <a:spcPts val="0"/>
              </a:spcBef>
            </a:pPr>
            <a:r>
              <a:rPr lang="en-US"/>
              <a:t>Using GitLab CI/CD requires management of a runner:</a:t>
            </a:r>
            <a:endParaRPr/>
          </a:p>
          <a:p>
            <a:pPr lvl="1">
              <a:lnSpc>
                <a:spcPct val="150000"/>
              </a:lnSpc>
              <a:spcBef>
                <a:spcPts val="0"/>
              </a:spcBef>
            </a:pPr>
            <a:r>
              <a:rPr lang="en-US"/>
              <a:t>Application supports the execution and reporting of CI jobs on target systems</a:t>
            </a:r>
            <a:endParaRPr/>
          </a:p>
          <a:p>
            <a:pPr lvl="1">
              <a:lnSpc>
                <a:spcPct val="150000"/>
              </a:lnSpc>
              <a:spcBef>
                <a:spcPts val="0"/>
              </a:spcBef>
            </a:pPr>
            <a:r>
              <a:rPr lang="en-US"/>
              <a:t>Installed on target test resources and registered to a GitLab instance</a:t>
            </a:r>
            <a:endParaRPr/>
          </a:p>
          <a:p>
            <a:pPr lvl="1">
              <a:lnSpc>
                <a:spcPct val="150000"/>
              </a:lnSpc>
              <a:spcBef>
                <a:spcPts val="0"/>
              </a:spcBef>
            </a:pPr>
            <a:r>
              <a:rPr lang="en-US"/>
              <a:t>Responsible for the execution of scripts whose creation is dictated by both the user’s CI file as well as administrative configuration</a:t>
            </a:r>
            <a:endParaRPr/>
          </a:p>
        </p:txBody>
      </p:sp>
      <p:pic>
        <p:nvPicPr>
          <p:cNvPr id="759" name="Google Shape;759;p102"/>
          <p:cNvPicPr preferRelativeResize="0"/>
          <p:nvPr/>
        </p:nvPicPr>
        <p:blipFill>
          <a:blip r:embed="rId3">
            <a:alphaModFix/>
          </a:blip>
          <a:stretch>
            <a:fillRect/>
          </a:stretch>
        </p:blipFill>
        <p:spPr>
          <a:xfrm>
            <a:off x="720248" y="4426041"/>
            <a:ext cx="10595965" cy="68562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03"/>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Our Vision</a:t>
            </a:r>
            <a:endParaRPr sz="2399" i="1"/>
          </a:p>
        </p:txBody>
      </p:sp>
      <p:sp>
        <p:nvSpPr>
          <p:cNvPr id="766" name="Google Shape;766;p103"/>
          <p:cNvSpPr txBox="1"/>
          <p:nvPr/>
        </p:nvSpPr>
        <p:spPr>
          <a:xfrm>
            <a:off x="323765" y="2196021"/>
            <a:ext cx="11541294" cy="2465958"/>
          </a:xfrm>
          <a:prstGeom prst="rect">
            <a:avLst/>
          </a:prstGeom>
          <a:noFill/>
          <a:ln>
            <a:noFill/>
          </a:ln>
        </p:spPr>
        <p:txBody>
          <a:bodyPr spcFirstLastPara="1" wrap="square" lIns="91401" tIns="91401" rIns="91401" bIns="91401" anchor="t" anchorCtr="0">
            <a:noAutofit/>
          </a:bodyPr>
          <a:lstStyle/>
          <a:p>
            <a:pPr algn="ctr">
              <a:lnSpc>
                <a:spcPct val="200000"/>
              </a:lnSpc>
              <a:spcBef>
                <a:spcPts val="0"/>
              </a:spcBef>
              <a:spcAft>
                <a:spcPts val="0"/>
              </a:spcAft>
            </a:pPr>
            <a:r>
              <a:rPr lang="en-US" sz="2999" i="1">
                <a:solidFill>
                  <a:schemeClr val="dk1"/>
                </a:solidFill>
              </a:rPr>
              <a:t>Delivering a secure, easy-to-use CI solution to support Software Product testing against E6 HPC environments.</a:t>
            </a:r>
            <a:endParaRPr sz="2999"/>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05"/>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Security Challenges and Use Cases</a:t>
            </a:r>
            <a:endParaRPr/>
          </a:p>
        </p:txBody>
      </p:sp>
      <p:sp>
        <p:nvSpPr>
          <p:cNvPr id="780" name="Google Shape;780;p105"/>
          <p:cNvSpPr txBox="1">
            <a:spLocks noGrp="1"/>
          </p:cNvSpPr>
          <p:nvPr>
            <p:ph type="body" idx="1"/>
          </p:nvPr>
        </p:nvSpPr>
        <p:spPr>
          <a:xfrm>
            <a:off x="190450" y="1450588"/>
            <a:ext cx="11655564" cy="4608899"/>
          </a:xfrm>
          <a:prstGeom prst="rect">
            <a:avLst/>
          </a:prstGeom>
        </p:spPr>
        <p:txBody>
          <a:bodyPr spcFirstLastPara="1" vert="horz" wrap="square" lIns="91401" tIns="45688" rIns="91401" bIns="45688" numCol="1" anchor="t" anchorCtr="0" compatLnSpc="1">
            <a:prstTxWarp prst="textNoShape">
              <a:avLst/>
            </a:prstTxWarp>
            <a:noAutofit/>
          </a:bodyPr>
          <a:lstStyle/>
          <a:p>
            <a:pPr>
              <a:lnSpc>
                <a:spcPct val="150000"/>
              </a:lnSpc>
            </a:pPr>
            <a:r>
              <a:rPr lang="en-US"/>
              <a:t>All GitLab CI jobs run as the single gitlab-runner user</a:t>
            </a:r>
            <a:endParaRPr/>
          </a:p>
          <a:p>
            <a:pPr>
              <a:lnSpc>
                <a:spcPct val="150000"/>
              </a:lnSpc>
              <a:spcBef>
                <a:spcPts val="0"/>
              </a:spcBef>
            </a:pPr>
            <a:r>
              <a:rPr lang="en-US"/>
              <a:t>Achieving any level of isolation between CI jobs requires either:</a:t>
            </a:r>
            <a:endParaRPr/>
          </a:p>
          <a:p>
            <a:pPr lvl="1">
              <a:lnSpc>
                <a:spcPct val="150000"/>
              </a:lnSpc>
              <a:spcBef>
                <a:spcPts val="0"/>
              </a:spcBef>
            </a:pPr>
            <a:r>
              <a:rPr lang="en-US"/>
              <a:t>1) Targeting specific runners such as Docker or Virtual machines</a:t>
            </a:r>
            <a:endParaRPr/>
          </a:p>
          <a:p>
            <a:pPr lvl="1">
              <a:lnSpc>
                <a:spcPct val="150000"/>
              </a:lnSpc>
              <a:spcBef>
                <a:spcPts val="0"/>
              </a:spcBef>
            </a:pPr>
            <a:r>
              <a:rPr lang="en-US"/>
              <a:t>2) Having each user/team manage their own runner</a:t>
            </a:r>
            <a:endParaRPr/>
          </a:p>
          <a:p>
            <a:pPr lvl="1">
              <a:lnSpc>
                <a:spcPct val="150000"/>
              </a:lnSpc>
              <a:spcBef>
                <a:spcPts val="0"/>
              </a:spcBef>
            </a:pPr>
            <a:r>
              <a:rPr lang="en-US"/>
              <a:t>Neither of these are ideal</a:t>
            </a:r>
            <a:endParaRPr/>
          </a:p>
          <a:p>
            <a:pPr>
              <a:lnSpc>
                <a:spcPct val="150000"/>
              </a:lnSpc>
              <a:spcBef>
                <a:spcPts val="0"/>
              </a:spcBef>
            </a:pPr>
            <a:r>
              <a:rPr lang="en-US"/>
              <a:t>Use cases we aim to support</a:t>
            </a:r>
            <a:endParaRPr/>
          </a:p>
          <a:p>
            <a:pPr lvl="1">
              <a:lnSpc>
                <a:spcPct val="150000"/>
              </a:lnSpc>
              <a:spcBef>
                <a:spcPts val="0"/>
              </a:spcBef>
            </a:pPr>
            <a:r>
              <a:rPr lang="en-US"/>
              <a:t>Runner data isolation</a:t>
            </a:r>
            <a:endParaRPr/>
          </a:p>
          <a:p>
            <a:pPr lvl="1">
              <a:lnSpc>
                <a:spcPct val="150000"/>
              </a:lnSpc>
              <a:spcBef>
                <a:spcPts val="0"/>
              </a:spcBef>
            </a:pPr>
            <a:r>
              <a:rPr lang="en-US"/>
              <a:t>Account specific resources</a:t>
            </a:r>
            <a:endParaRPr/>
          </a:p>
          <a:p>
            <a:pPr lvl="1">
              <a:lnSpc>
                <a:spcPct val="150000"/>
              </a:lnSpc>
              <a:spcBef>
                <a:spcPts val="0"/>
              </a:spcBef>
            </a:pPr>
            <a:r>
              <a:rPr lang="en-US"/>
              <a:t>Sensitive data sets</a:t>
            </a:r>
            <a:endParaRPr/>
          </a:p>
          <a:p>
            <a:pPr lvl="1">
              <a:lnSpc>
                <a:spcPct val="150000"/>
              </a:lnSpc>
              <a:spcBef>
                <a:spcPts val="0"/>
              </a:spcBef>
            </a:pPr>
            <a:r>
              <a:rPr lang="en-US"/>
              <a:t>Administrator management</a:t>
            </a:r>
            <a:endParaRPr/>
          </a:p>
        </p:txBody>
      </p:sp>
      <p:pic>
        <p:nvPicPr>
          <p:cNvPr id="781" name="Google Shape;781;p105"/>
          <p:cNvPicPr preferRelativeResize="0"/>
          <p:nvPr/>
        </p:nvPicPr>
        <p:blipFill rotWithShape="1">
          <a:blip r:embed="rId3">
            <a:alphaModFix/>
          </a:blip>
          <a:srcRect/>
          <a:stretch/>
        </p:blipFill>
        <p:spPr>
          <a:xfrm>
            <a:off x="7119778" y="3568500"/>
            <a:ext cx="4359243" cy="2490996"/>
          </a:xfrm>
          <a:prstGeom prst="rect">
            <a:avLst/>
          </a:prstGeom>
          <a:noFill/>
          <a:ln>
            <a:noFill/>
          </a:ln>
          <a:effectLst>
            <a:outerShdw blurRad="292100" dist="139700" dir="2700000" algn="tl" rotWithShape="0">
              <a:srgbClr val="333333">
                <a:alpha val="64709"/>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06"/>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Enhanced GitLab Functionality</a:t>
            </a:r>
            <a:endParaRPr/>
          </a:p>
        </p:txBody>
      </p:sp>
      <p:sp>
        <p:nvSpPr>
          <p:cNvPr id="788" name="Google Shape;788;p106"/>
          <p:cNvSpPr txBox="1">
            <a:spLocks noGrp="1"/>
          </p:cNvSpPr>
          <p:nvPr>
            <p:ph type="body" idx="1"/>
          </p:nvPr>
        </p:nvSpPr>
        <p:spPr>
          <a:xfrm>
            <a:off x="190450" y="1143593"/>
            <a:ext cx="11655564" cy="4608899"/>
          </a:xfrm>
          <a:prstGeom prst="rect">
            <a:avLst/>
          </a:prstGeom>
        </p:spPr>
        <p:txBody>
          <a:bodyPr spcFirstLastPara="1" vert="horz" wrap="square" lIns="91401" tIns="45688" rIns="91401" bIns="45688" numCol="1" anchor="t" anchorCtr="0" compatLnSpc="1">
            <a:prstTxWarp prst="textNoShape">
              <a:avLst/>
            </a:prstTxWarp>
            <a:noAutofit/>
          </a:bodyPr>
          <a:lstStyle/>
          <a:p>
            <a:pPr>
              <a:lnSpc>
                <a:spcPct val="115000"/>
              </a:lnSpc>
            </a:pPr>
            <a:r>
              <a:rPr lang="en-US"/>
              <a:t>Developing and supporting enhancements to GitLab applications to ensure targeted HPC testing resources can be available to code teams</a:t>
            </a:r>
            <a:endParaRPr/>
          </a:p>
          <a:p>
            <a:pPr lvl="1">
              <a:lnSpc>
                <a:spcPct val="115000"/>
              </a:lnSpc>
              <a:spcBef>
                <a:spcPts val="0"/>
              </a:spcBef>
            </a:pPr>
            <a:r>
              <a:rPr lang="en-US"/>
              <a:t>Integrating facility feedback to improve technical aspects and support logistical challenges.</a:t>
            </a:r>
            <a:endParaRPr/>
          </a:p>
          <a:p>
            <a:pPr>
              <a:lnSpc>
                <a:spcPct val="115000"/>
              </a:lnSpc>
              <a:spcBef>
                <a:spcPts val="0"/>
              </a:spcBef>
            </a:pPr>
            <a:r>
              <a:rPr lang="en-US"/>
              <a:t>Runner capable of setuid, enforcing local permissions</a:t>
            </a:r>
            <a:endParaRPr/>
          </a:p>
          <a:p>
            <a:pPr lvl="1">
              <a:lnSpc>
                <a:spcPct val="115000"/>
              </a:lnSpc>
              <a:spcBef>
                <a:spcPts val="0"/>
              </a:spcBef>
            </a:pPr>
            <a:r>
              <a:rPr lang="en-US"/>
              <a:t>Jobs are executed under a users local account</a:t>
            </a:r>
            <a:endParaRPr/>
          </a:p>
          <a:p>
            <a:pPr>
              <a:lnSpc>
                <a:spcPct val="115000"/>
              </a:lnSpc>
              <a:spcBef>
                <a:spcPts val="0"/>
              </a:spcBef>
            </a:pPr>
            <a:r>
              <a:rPr lang="en-US"/>
              <a:t>Batch executor added to interface with Cobalt, LSF, and Slurm</a:t>
            </a:r>
            <a:endParaRPr/>
          </a:p>
          <a:p>
            <a:pPr lvl="1">
              <a:lnSpc>
                <a:spcPct val="115000"/>
              </a:lnSpc>
              <a:spcBef>
                <a:spcPts val="0"/>
              </a:spcBef>
            </a:pPr>
            <a:r>
              <a:rPr lang="en-US"/>
              <a:t>A runner side configuration that dictates how a CI job will be executed.</a:t>
            </a:r>
            <a:endParaRPr/>
          </a:p>
          <a:p>
            <a:pPr>
              <a:lnSpc>
                <a:spcPct val="115000"/>
              </a:lnSpc>
              <a:spcBef>
                <a:spcPts val="0"/>
              </a:spcBef>
            </a:pPr>
            <a:r>
              <a:rPr lang="en-US"/>
              <a:t>Federated cross site continuous integration</a:t>
            </a:r>
            <a:endParaRPr/>
          </a:p>
          <a:p>
            <a:pPr lvl="1">
              <a:lnSpc>
                <a:spcPct val="115000"/>
              </a:lnSpc>
              <a:spcBef>
                <a:spcPts val="0"/>
              </a:spcBef>
            </a:pPr>
            <a:r>
              <a:rPr lang="en-US"/>
              <a:t>Previously auth endpoints only used at login, now they have been expanded and integrated into the CI process as well.</a:t>
            </a:r>
            <a:endParaRPr/>
          </a:p>
          <a:p>
            <a:pPr>
              <a:lnSpc>
                <a:spcPct val="115000"/>
              </a:lnSpc>
              <a:spcBef>
                <a:spcPts val="0"/>
              </a:spcBef>
            </a:pPr>
            <a:r>
              <a:rPr lang="en-US"/>
              <a:t>Existing GitLab functionality will continue to be supported</a:t>
            </a:r>
            <a:endParaRPr/>
          </a:p>
          <a:p>
            <a:pPr lvl="1">
              <a:lnSpc>
                <a:spcPct val="115000"/>
              </a:lnSpc>
              <a:spcBef>
                <a:spcPts val="0"/>
              </a:spcBef>
            </a:pPr>
            <a:r>
              <a:rPr lang="en-US"/>
              <a:t>For instance continued upstream development efforts and improved to GitLab’s core CI/CD capabilities can be used for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07"/>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What is the GitLab Runner Doing?</a:t>
            </a:r>
            <a:endParaRPr/>
          </a:p>
        </p:txBody>
      </p:sp>
      <p:sp>
        <p:nvSpPr>
          <p:cNvPr id="795" name="Google Shape;795;p107"/>
          <p:cNvSpPr txBox="1">
            <a:spLocks noGrp="1"/>
          </p:cNvSpPr>
          <p:nvPr>
            <p:ph type="body" idx="1"/>
          </p:nvPr>
        </p:nvSpPr>
        <p:spPr>
          <a:xfrm>
            <a:off x="190450" y="1450588"/>
            <a:ext cx="11655564" cy="4608899"/>
          </a:xfrm>
          <a:prstGeom prst="rect">
            <a:avLst/>
          </a:prstGeom>
        </p:spPr>
        <p:txBody>
          <a:bodyPr spcFirstLastPara="1" vert="horz" wrap="square" lIns="91401" tIns="45688" rIns="91401" bIns="45688" numCol="1" anchor="t" anchorCtr="0" compatLnSpc="1">
            <a:prstTxWarp prst="textNoShape">
              <a:avLst/>
            </a:prstTxWarp>
            <a:noAutofit/>
          </a:bodyPr>
          <a:lstStyle/>
          <a:p>
            <a:pPr>
              <a:lnSpc>
                <a:spcPct val="115000"/>
              </a:lnSpc>
            </a:pPr>
            <a:r>
              <a:rPr lang="en-US"/>
              <a:t>The GitLab runner polls the server to identify available CI jobs</a:t>
            </a:r>
            <a:endParaRPr/>
          </a:p>
          <a:p>
            <a:pPr lvl="1">
              <a:lnSpc>
                <a:spcPct val="115000"/>
              </a:lnSpc>
              <a:spcBef>
                <a:spcPts val="0"/>
              </a:spcBef>
            </a:pPr>
            <a:r>
              <a:rPr lang="en-US"/>
              <a:t>Will only begin executing a job once it has been scheduled by the server</a:t>
            </a:r>
            <a:endParaRPr/>
          </a:p>
          <a:p>
            <a:pPr>
              <a:lnSpc>
                <a:spcPct val="115000"/>
              </a:lnSpc>
              <a:spcBef>
                <a:spcPts val="0"/>
              </a:spcBef>
            </a:pPr>
            <a:r>
              <a:rPr lang="en-US"/>
              <a:t>Job local to runner result in generated Bash scripts based upon the contents of the </a:t>
            </a:r>
            <a:r>
              <a:rPr lang="en-US" i="1"/>
              <a:t>.gitlab-ci.yml</a:t>
            </a:r>
            <a:endParaRPr i="1"/>
          </a:p>
          <a:p>
            <a:pPr lvl="1">
              <a:lnSpc>
                <a:spcPct val="115000"/>
              </a:lnSpc>
              <a:spcBef>
                <a:spcPts val="0"/>
              </a:spcBef>
            </a:pPr>
            <a:r>
              <a:rPr lang="en-US"/>
              <a:t>Works similar to upstream GitLab (</a:t>
            </a:r>
            <a:r>
              <a:rPr lang="en-US" u="sng">
                <a:solidFill>
                  <a:schemeClr val="hlink"/>
                </a:solidFill>
                <a:hlinkClick r:id="rId3"/>
              </a:rPr>
              <a:t>https://docs.gitlab.com/runner/shells/index.html</a:t>
            </a:r>
            <a:r>
              <a:rPr lang="en-US"/>
              <a:t>)</a:t>
            </a:r>
            <a:endParaRPr/>
          </a:p>
          <a:p>
            <a:pPr lvl="1">
              <a:lnSpc>
                <a:spcPct val="115000"/>
              </a:lnSpc>
              <a:spcBef>
                <a:spcPts val="0"/>
              </a:spcBef>
            </a:pPr>
            <a:r>
              <a:rPr lang="en-US"/>
              <a:t>Scripts are executed by piping them into a non-interactive Bash login shell.</a:t>
            </a:r>
            <a:endParaRPr/>
          </a:p>
          <a:p>
            <a:pPr>
              <a:lnSpc>
                <a:spcPct val="115000"/>
              </a:lnSpc>
              <a:spcBef>
                <a:spcPts val="0"/>
              </a:spcBef>
            </a:pPr>
            <a:r>
              <a:rPr lang="en-US"/>
              <a:t>Every step in a CI job is executed by a valid local user account</a:t>
            </a:r>
            <a:endParaRPr/>
          </a:p>
          <a:p>
            <a:pPr lvl="1">
              <a:lnSpc>
                <a:spcPct val="115000"/>
              </a:lnSpc>
              <a:spcBef>
                <a:spcPts val="0"/>
              </a:spcBef>
            </a:pPr>
            <a:r>
              <a:rPr lang="en-US"/>
              <a:t>This is a key change with setuid enabled runner</a:t>
            </a:r>
            <a:endParaRPr/>
          </a:p>
          <a:p>
            <a:pPr>
              <a:lnSpc>
                <a:spcPct val="115000"/>
              </a:lnSpc>
              <a:spcBef>
                <a:spcPts val="0"/>
              </a:spcBef>
            </a:pPr>
            <a:r>
              <a:rPr lang="en-US"/>
              <a:t>Each user is provided with a clean login shell</a:t>
            </a:r>
            <a:endParaRPr/>
          </a:p>
          <a:p>
            <a:pPr lvl="1">
              <a:lnSpc>
                <a:spcPct val="115000"/>
              </a:lnSpc>
              <a:spcBef>
                <a:spcPts val="0"/>
              </a:spcBef>
            </a:pPr>
            <a:r>
              <a:rPr lang="en-US"/>
              <a:t>Ensures runner environment does not compromise subsequent jobs</a:t>
            </a:r>
            <a:endParaRPr/>
          </a:p>
          <a:p>
            <a:pPr lvl="1">
              <a:lnSpc>
                <a:spcPct val="115000"/>
              </a:lnSpc>
              <a:spcBef>
                <a:spcPts val="0"/>
              </a:spcBef>
            </a:pPr>
            <a:r>
              <a:rPr lang="en-US"/>
              <a:t>Users experience an environment similar to what they would see on a login node</a:t>
            </a:r>
            <a:endParaRPr/>
          </a:p>
          <a:p>
            <a:pPr lvl="1">
              <a:lnSpc>
                <a:spcPct val="115000"/>
              </a:lnSpc>
              <a:spcBef>
                <a:spcPts val="0"/>
              </a:spcBef>
            </a:pPr>
            <a:r>
              <a:rPr lang="en-US"/>
              <a:t>Depending on </a:t>
            </a:r>
            <a:r>
              <a:rPr lang="en-US" u="sng"/>
              <a:t>your</a:t>
            </a:r>
            <a:r>
              <a:rPr lang="en-US"/>
              <a:t> environment this may affect the results of your CI</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08"/>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Federation</a:t>
            </a:r>
            <a:endParaRPr/>
          </a:p>
        </p:txBody>
      </p:sp>
      <p:sp>
        <p:nvSpPr>
          <p:cNvPr id="802" name="Google Shape;802;p108"/>
          <p:cNvSpPr txBox="1">
            <a:spLocks noGrp="1"/>
          </p:cNvSpPr>
          <p:nvPr>
            <p:ph type="body" idx="1"/>
          </p:nvPr>
        </p:nvSpPr>
        <p:spPr>
          <a:xfrm>
            <a:off x="190450" y="1448313"/>
            <a:ext cx="11655564" cy="4608899"/>
          </a:xfrm>
          <a:prstGeom prst="rect">
            <a:avLst/>
          </a:prstGeom>
        </p:spPr>
        <p:txBody>
          <a:bodyPr spcFirstLastPara="1" vert="horz" wrap="square" lIns="91401" tIns="45688" rIns="91401" bIns="45688" numCol="1" anchor="t" anchorCtr="0" compatLnSpc="1">
            <a:prstTxWarp prst="textNoShape">
              <a:avLst/>
            </a:prstTxWarp>
            <a:noAutofit/>
          </a:bodyPr>
          <a:lstStyle/>
          <a:p>
            <a:pPr>
              <a:lnSpc>
                <a:spcPct val="115000"/>
              </a:lnSpc>
            </a:pPr>
            <a:r>
              <a:rPr lang="en-US" dirty="0"/>
              <a:t>Goal of allowing cross site CI in a secure manner while still empowering site admins with the tools to ensure policy is enforced.</a:t>
            </a:r>
            <a:endParaRPr dirty="0"/>
          </a:p>
          <a:p>
            <a:pPr lvl="1">
              <a:lnSpc>
                <a:spcPct val="115000"/>
              </a:lnSpc>
              <a:spcBef>
                <a:spcPts val="0"/>
              </a:spcBef>
            </a:pPr>
            <a:r>
              <a:rPr lang="en-US" dirty="0"/>
              <a:t>Site Identify Providers are used and also linked to specific runners</a:t>
            </a:r>
            <a:endParaRPr dirty="0"/>
          </a:p>
          <a:p>
            <a:pPr lvl="1">
              <a:lnSpc>
                <a:spcPct val="115000"/>
              </a:lnSpc>
              <a:spcBef>
                <a:spcPts val="0"/>
              </a:spcBef>
            </a:pPr>
            <a:r>
              <a:rPr lang="en-US" dirty="0"/>
              <a:t>Valid site credentials must be present before a job could be run at any specific site.</a:t>
            </a:r>
            <a:endParaRPr dirty="0"/>
          </a:p>
          <a:p>
            <a:pPr>
              <a:lnSpc>
                <a:spcPct val="115000"/>
              </a:lnSpc>
              <a:spcBef>
                <a:spcPts val="0"/>
              </a:spcBef>
            </a:pPr>
            <a:r>
              <a:rPr lang="en-US" dirty="0"/>
              <a:t>Enhanced identity model that establishes a connection between a site runner, auth provider, and the user’s session.</a:t>
            </a:r>
            <a:endParaRPr dirty="0"/>
          </a:p>
          <a:p>
            <a:pPr>
              <a:lnSpc>
                <a:spcPct val="115000"/>
              </a:lnSpc>
              <a:spcBef>
                <a:spcPts val="0"/>
              </a:spcBef>
            </a:pPr>
            <a:r>
              <a:rPr lang="en-US" dirty="0"/>
              <a:t>Gitlab </a:t>
            </a:r>
            <a:r>
              <a:rPr lang="en-US" dirty="0" err="1"/>
              <a:t>Omniauth</a:t>
            </a:r>
            <a:r>
              <a:rPr lang="en-US" dirty="0"/>
              <a:t> as a first class citizen:</a:t>
            </a:r>
            <a:endParaRPr dirty="0"/>
          </a:p>
          <a:p>
            <a:pPr lvl="1">
              <a:lnSpc>
                <a:spcPct val="115000"/>
              </a:lnSpc>
              <a:spcBef>
                <a:spcPts val="0"/>
              </a:spcBef>
            </a:pPr>
            <a:r>
              <a:rPr lang="en-US" dirty="0"/>
              <a:t>“...Users can choose to sign in using any of the configured mechanisms.”</a:t>
            </a:r>
            <a:endParaRPr dirty="0"/>
          </a:p>
          <a:p>
            <a:pPr lvl="1">
              <a:lnSpc>
                <a:spcPct val="115000"/>
              </a:lnSpc>
              <a:spcBef>
                <a:spcPts val="0"/>
              </a:spcBef>
            </a:pPr>
            <a:r>
              <a:rPr lang="en-US" dirty="0"/>
              <a:t>I.e. LDAP and standard Gitlab login can still function, but many providers can be added</a:t>
            </a:r>
            <a:endParaRPr dirty="0"/>
          </a:p>
          <a:p>
            <a:pPr>
              <a:lnSpc>
                <a:spcPct val="115000"/>
              </a:lnSpc>
              <a:spcBef>
                <a:spcPts val="0"/>
              </a:spcBef>
            </a:pPr>
            <a:r>
              <a:rPr lang="en-US" dirty="0"/>
              <a:t>Ongoing communication directly with GitLab to upstream enhancements.</a:t>
            </a:r>
            <a:endParaRPr dirty="0"/>
          </a:p>
        </p:txBody>
      </p:sp>
      <p:pic>
        <p:nvPicPr>
          <p:cNvPr id="803" name="Google Shape;803;p108"/>
          <p:cNvPicPr preferRelativeResize="0"/>
          <p:nvPr/>
        </p:nvPicPr>
        <p:blipFill rotWithShape="1">
          <a:blip r:embed="rId3">
            <a:alphaModFix/>
          </a:blip>
          <a:srcRect b="29592"/>
          <a:stretch/>
        </p:blipFill>
        <p:spPr>
          <a:xfrm>
            <a:off x="8086168" y="230858"/>
            <a:ext cx="3759846" cy="1171595"/>
          </a:xfrm>
          <a:prstGeom prst="rect">
            <a:avLst/>
          </a:prstGeom>
          <a:noFill/>
          <a:ln w="38100" cap="flat" cmpd="sng">
            <a:solidFill>
              <a:srgbClr val="266092"/>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109"/>
          <p:cNvPicPr preferRelativeResize="0"/>
          <p:nvPr/>
        </p:nvPicPr>
        <p:blipFill>
          <a:blip r:embed="rId3">
            <a:alphaModFix/>
          </a:blip>
          <a:stretch>
            <a:fillRect/>
          </a:stretch>
        </p:blipFill>
        <p:spPr>
          <a:xfrm>
            <a:off x="374435" y="3272442"/>
            <a:ext cx="4972437" cy="3030977"/>
          </a:xfrm>
          <a:prstGeom prst="rect">
            <a:avLst/>
          </a:prstGeom>
          <a:noFill/>
          <a:ln>
            <a:noFill/>
          </a:ln>
        </p:spPr>
      </p:pic>
      <p:sp>
        <p:nvSpPr>
          <p:cNvPr id="810" name="Google Shape;810;p109"/>
          <p:cNvSpPr/>
          <p:nvPr/>
        </p:nvSpPr>
        <p:spPr>
          <a:xfrm>
            <a:off x="6118806" y="1968482"/>
            <a:ext cx="5586280" cy="1303946"/>
          </a:xfrm>
          <a:custGeom>
            <a:avLst/>
            <a:gdLst/>
            <a:ahLst/>
            <a:cxnLst/>
            <a:rect l="l" t="t" r="r" b="b"/>
            <a:pathLst>
              <a:path w="2525530" h="3033224" extrusionOk="0">
                <a:moveTo>
                  <a:pt x="0" y="0"/>
                </a:moveTo>
                <a:lnTo>
                  <a:pt x="2525530" y="0"/>
                </a:lnTo>
                <a:lnTo>
                  <a:pt x="2525530" y="3033224"/>
                </a:lnTo>
                <a:lnTo>
                  <a:pt x="0" y="3033224"/>
                </a:lnTo>
                <a:lnTo>
                  <a:pt x="0" y="0"/>
                </a:lnTo>
                <a:close/>
              </a:path>
            </a:pathLst>
          </a:custGeom>
          <a:noFill/>
          <a:ln w="19050" cap="flat" cmpd="sng">
            <a:solidFill>
              <a:schemeClr val="accent3"/>
            </a:solidFill>
            <a:prstDash val="solid"/>
            <a:round/>
            <a:headEnd type="none" w="sm" len="sm"/>
            <a:tailEnd type="none" w="sm" len="sm"/>
          </a:ln>
        </p:spPr>
        <p:txBody>
          <a:bodyPr spcFirstLastPara="1" wrap="square" lIns="95950" tIns="95950" rIns="127942" bIns="143938" anchor="t" anchorCtr="0">
            <a:noAutofit/>
          </a:bodyPr>
          <a:lstStyle/>
          <a:p>
            <a:pPr marL="165050" lvl="1" indent="-171399">
              <a:lnSpc>
                <a:spcPct val="90000"/>
              </a:lnSpc>
              <a:spcBef>
                <a:spcPts val="700"/>
              </a:spcBef>
              <a:spcAft>
                <a:spcPts val="0"/>
              </a:spcAft>
              <a:buClr>
                <a:srgbClr val="000000"/>
              </a:buClr>
              <a:buSzPts val="1500"/>
              <a:buFont typeface="Arial"/>
              <a:buChar char="•"/>
            </a:pPr>
            <a:r>
              <a:rPr lang="en-US" sz="1500"/>
              <a:t>Separate and isolated Gitlab Server provided and administered by the site’s Operations team.</a:t>
            </a:r>
            <a:endParaRPr sz="1500"/>
          </a:p>
          <a:p>
            <a:pPr marL="165050" lvl="1" indent="-171399">
              <a:lnSpc>
                <a:spcPct val="90000"/>
              </a:lnSpc>
              <a:spcBef>
                <a:spcPts val="700"/>
              </a:spcBef>
              <a:spcAft>
                <a:spcPts val="0"/>
              </a:spcAft>
              <a:buSzPts val="1500"/>
              <a:buChar char="•"/>
            </a:pPr>
            <a:r>
              <a:rPr lang="en-US" sz="1500"/>
              <a:t>Local systems/resources capacity</a:t>
            </a:r>
            <a:endParaRPr sz="1500"/>
          </a:p>
          <a:p>
            <a:pPr marL="190443" lvl="2" indent="-126962">
              <a:lnSpc>
                <a:spcPct val="90000"/>
              </a:lnSpc>
              <a:spcBef>
                <a:spcPts val="700"/>
              </a:spcBef>
              <a:spcAft>
                <a:spcPts val="0"/>
              </a:spcAft>
              <a:buClr>
                <a:schemeClr val="dk1"/>
              </a:buClr>
              <a:buSzPts val="1100"/>
            </a:pPr>
            <a:endParaRPr sz="1100">
              <a:solidFill>
                <a:srgbClr val="000000"/>
              </a:solidFill>
              <a:latin typeface="Arial"/>
              <a:ea typeface="Arial"/>
              <a:cs typeface="Arial"/>
              <a:sym typeface="Arial"/>
            </a:endParaRPr>
          </a:p>
        </p:txBody>
      </p:sp>
      <p:sp>
        <p:nvSpPr>
          <p:cNvPr id="811" name="Google Shape;811;p109"/>
          <p:cNvSpPr/>
          <p:nvPr/>
        </p:nvSpPr>
        <p:spPr>
          <a:xfrm>
            <a:off x="132925" y="1624603"/>
            <a:ext cx="5605217" cy="343383"/>
          </a:xfrm>
          <a:custGeom>
            <a:avLst/>
            <a:gdLst/>
            <a:ahLst/>
            <a:cxnLst/>
            <a:rect l="l" t="t" r="r" b="b"/>
            <a:pathLst>
              <a:path w="2525530" h="1010212" extrusionOk="0">
                <a:moveTo>
                  <a:pt x="0" y="0"/>
                </a:moveTo>
                <a:lnTo>
                  <a:pt x="2525530" y="0"/>
                </a:lnTo>
                <a:lnTo>
                  <a:pt x="2525530" y="1010212"/>
                </a:lnTo>
                <a:lnTo>
                  <a:pt x="0" y="1010212"/>
                </a:lnTo>
                <a:lnTo>
                  <a:pt x="0" y="0"/>
                </a:lnTo>
                <a:close/>
              </a:path>
            </a:pathLst>
          </a:custGeom>
          <a:solidFill>
            <a:schemeClr val="accent3"/>
          </a:solidFill>
          <a:ln>
            <a:noFill/>
          </a:ln>
        </p:spPr>
        <p:txBody>
          <a:bodyPr spcFirstLastPara="1" wrap="square" lIns="182827" tIns="182827" rIns="182827" bIns="182827" anchor="ctr" anchorCtr="0">
            <a:noAutofit/>
          </a:bodyPr>
          <a:lstStyle/>
          <a:p>
            <a:pPr>
              <a:lnSpc>
                <a:spcPct val="90000"/>
              </a:lnSpc>
              <a:spcBef>
                <a:spcPts val="0"/>
              </a:spcBef>
              <a:spcAft>
                <a:spcPts val="0"/>
              </a:spcAft>
            </a:pPr>
            <a:r>
              <a:rPr lang="en-US" sz="1899">
                <a:solidFill>
                  <a:schemeClr val="dk1"/>
                </a:solidFill>
              </a:rPr>
              <a:t>Federated - Centralized (OSTI) Sever</a:t>
            </a:r>
            <a:endParaRPr sz="1500"/>
          </a:p>
        </p:txBody>
      </p:sp>
      <p:sp>
        <p:nvSpPr>
          <p:cNvPr id="812" name="Google Shape;812;p109"/>
          <p:cNvSpPr/>
          <p:nvPr/>
        </p:nvSpPr>
        <p:spPr>
          <a:xfrm>
            <a:off x="6118819" y="1624603"/>
            <a:ext cx="5605217" cy="343383"/>
          </a:xfrm>
          <a:custGeom>
            <a:avLst/>
            <a:gdLst/>
            <a:ahLst/>
            <a:cxnLst/>
            <a:rect l="l" t="t" r="r" b="b"/>
            <a:pathLst>
              <a:path w="2525530" h="1010212" extrusionOk="0">
                <a:moveTo>
                  <a:pt x="0" y="0"/>
                </a:moveTo>
                <a:lnTo>
                  <a:pt x="2525530" y="0"/>
                </a:lnTo>
                <a:lnTo>
                  <a:pt x="2525530" y="1010212"/>
                </a:lnTo>
                <a:lnTo>
                  <a:pt x="0" y="1010212"/>
                </a:lnTo>
                <a:lnTo>
                  <a:pt x="0" y="0"/>
                </a:lnTo>
                <a:close/>
              </a:path>
            </a:pathLst>
          </a:custGeom>
          <a:solidFill>
            <a:schemeClr val="accent3"/>
          </a:solidFill>
          <a:ln>
            <a:noFill/>
          </a:ln>
        </p:spPr>
        <p:txBody>
          <a:bodyPr spcFirstLastPara="1" wrap="square" lIns="182827" tIns="182827" rIns="182827" bIns="182827" anchor="ctr" anchorCtr="0">
            <a:noAutofit/>
          </a:bodyPr>
          <a:lstStyle/>
          <a:p>
            <a:pPr>
              <a:lnSpc>
                <a:spcPct val="90000"/>
              </a:lnSpc>
              <a:spcBef>
                <a:spcPts val="0"/>
              </a:spcBef>
              <a:spcAft>
                <a:spcPts val="0"/>
              </a:spcAft>
            </a:pPr>
            <a:r>
              <a:rPr lang="en-US" sz="1899">
                <a:solidFill>
                  <a:schemeClr val="dk1"/>
                </a:solidFill>
                <a:latin typeface="Arial"/>
                <a:ea typeface="Arial"/>
                <a:cs typeface="Arial"/>
                <a:sym typeface="Arial"/>
              </a:rPr>
              <a:t>S</a:t>
            </a:r>
            <a:r>
              <a:rPr lang="en-US" sz="1899">
                <a:solidFill>
                  <a:schemeClr val="dk1"/>
                </a:solidFill>
              </a:rPr>
              <a:t>ite - Local Site Server</a:t>
            </a:r>
            <a:endParaRPr sz="1500"/>
          </a:p>
        </p:txBody>
      </p:sp>
      <p:sp>
        <p:nvSpPr>
          <p:cNvPr id="813" name="Google Shape;813;p109"/>
          <p:cNvSpPr/>
          <p:nvPr/>
        </p:nvSpPr>
        <p:spPr>
          <a:xfrm>
            <a:off x="132932" y="1968482"/>
            <a:ext cx="5605217" cy="1303946"/>
          </a:xfrm>
          <a:custGeom>
            <a:avLst/>
            <a:gdLst/>
            <a:ahLst/>
            <a:cxnLst/>
            <a:rect l="l" t="t" r="r" b="b"/>
            <a:pathLst>
              <a:path w="2525530" h="3033224" extrusionOk="0">
                <a:moveTo>
                  <a:pt x="0" y="0"/>
                </a:moveTo>
                <a:lnTo>
                  <a:pt x="2525530" y="0"/>
                </a:lnTo>
                <a:lnTo>
                  <a:pt x="2525530" y="3033224"/>
                </a:lnTo>
                <a:lnTo>
                  <a:pt x="0" y="3033224"/>
                </a:lnTo>
                <a:lnTo>
                  <a:pt x="0" y="0"/>
                </a:lnTo>
                <a:close/>
              </a:path>
            </a:pathLst>
          </a:custGeom>
          <a:noFill/>
          <a:ln w="19050" cap="flat" cmpd="sng">
            <a:solidFill>
              <a:schemeClr val="accent3"/>
            </a:solidFill>
            <a:prstDash val="solid"/>
            <a:round/>
            <a:headEnd type="none" w="sm" len="sm"/>
            <a:tailEnd type="none" w="sm" len="sm"/>
          </a:ln>
        </p:spPr>
        <p:txBody>
          <a:bodyPr spcFirstLastPara="1" wrap="square" lIns="95950" tIns="95950" rIns="18270" bIns="143938" anchor="t" anchorCtr="0">
            <a:noAutofit/>
          </a:bodyPr>
          <a:lstStyle/>
          <a:p>
            <a:pPr marL="165050" lvl="1" indent="-171399">
              <a:lnSpc>
                <a:spcPct val="90000"/>
              </a:lnSpc>
              <a:spcBef>
                <a:spcPts val="700"/>
              </a:spcBef>
              <a:spcAft>
                <a:spcPts val="0"/>
              </a:spcAft>
              <a:buClr>
                <a:srgbClr val="000000"/>
              </a:buClr>
              <a:buSzPts val="1500"/>
              <a:buFont typeface="Arial"/>
              <a:buChar char="•"/>
            </a:pPr>
            <a:r>
              <a:rPr lang="en-US" sz="1500"/>
              <a:t>Single, centrally managed Gitlab Server instance provided and administered by the OSTI team.</a:t>
            </a:r>
            <a:endParaRPr sz="1500"/>
          </a:p>
          <a:p>
            <a:pPr marL="165050" lvl="1" indent="-171399">
              <a:lnSpc>
                <a:spcPct val="90000"/>
              </a:lnSpc>
              <a:spcBef>
                <a:spcPts val="700"/>
              </a:spcBef>
              <a:spcAft>
                <a:spcPts val="0"/>
              </a:spcAft>
              <a:buSzPts val="1500"/>
              <a:buChar char="•"/>
            </a:pPr>
            <a:r>
              <a:rPr lang="en-US" sz="1500"/>
              <a:t>Federated runners at sites</a:t>
            </a:r>
            <a:endParaRPr sz="1500"/>
          </a:p>
          <a:p>
            <a:pPr marL="165050" lvl="1" indent="-171399">
              <a:lnSpc>
                <a:spcPct val="90000"/>
              </a:lnSpc>
              <a:spcBef>
                <a:spcPts val="700"/>
              </a:spcBef>
              <a:spcAft>
                <a:spcPts val="0"/>
              </a:spcAft>
              <a:buSzPts val="1500"/>
              <a:buChar char="•"/>
            </a:pPr>
            <a:r>
              <a:rPr lang="en-US" sz="1500"/>
              <a:t>Multi-site run capabilities</a:t>
            </a:r>
            <a:endParaRPr sz="1500"/>
          </a:p>
          <a:p>
            <a:pPr marL="88873" lvl="1">
              <a:lnSpc>
                <a:spcPct val="90000"/>
              </a:lnSpc>
              <a:spcBef>
                <a:spcPts val="700"/>
              </a:spcBef>
              <a:spcAft>
                <a:spcPts val="0"/>
              </a:spcAft>
              <a:buClr>
                <a:schemeClr val="dk1"/>
              </a:buClr>
              <a:buSzPts val="1500"/>
            </a:pPr>
            <a:endParaRPr sz="1500">
              <a:solidFill>
                <a:srgbClr val="000000"/>
              </a:solidFill>
              <a:latin typeface="Arial"/>
              <a:ea typeface="Arial"/>
              <a:cs typeface="Arial"/>
              <a:sym typeface="Arial"/>
            </a:endParaRPr>
          </a:p>
        </p:txBody>
      </p:sp>
      <p:pic>
        <p:nvPicPr>
          <p:cNvPr id="814" name="Google Shape;814;p109"/>
          <p:cNvPicPr preferRelativeResize="0"/>
          <p:nvPr/>
        </p:nvPicPr>
        <p:blipFill>
          <a:blip r:embed="rId4">
            <a:alphaModFix/>
          </a:blip>
          <a:stretch>
            <a:fillRect/>
          </a:stretch>
        </p:blipFill>
        <p:spPr>
          <a:xfrm>
            <a:off x="6340665" y="3353721"/>
            <a:ext cx="5290619" cy="3343762"/>
          </a:xfrm>
          <a:prstGeom prst="rect">
            <a:avLst/>
          </a:prstGeom>
          <a:noFill/>
          <a:ln>
            <a:noFill/>
          </a:ln>
        </p:spPr>
      </p:pic>
      <p:sp>
        <p:nvSpPr>
          <p:cNvPr id="815" name="Google Shape;815;p109"/>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Deployment Models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800" dirty="0"/>
              <a:t>This work is licensed under a </a:t>
            </a:r>
            <a:r>
              <a:rPr lang="en-US" sz="1800" dirty="0">
                <a:hlinkClick r:id="rId2"/>
              </a:rPr>
              <a:t>Creative</a:t>
            </a:r>
            <a:r>
              <a:rPr lang="en-US" sz="1800" dirty="0">
                <a:hlinkClick r:id="rId3"/>
              </a:rPr>
              <a:t> Commons Attribution 4.0 International License</a:t>
            </a:r>
            <a:r>
              <a:rPr lang="en-US" sz="1800" dirty="0"/>
              <a:t> (CC BY 4.0).</a:t>
            </a:r>
          </a:p>
          <a:p>
            <a:pPr>
              <a:spcBef>
                <a:spcPts val="400"/>
              </a:spcBef>
            </a:pPr>
            <a:r>
              <a:rPr lang="en-US" sz="1800" b="1" dirty="0"/>
              <a:t>The requested citation the overall tutorial is: David E. Bernholdt, Better Scientific Software tutorial, in RF </a:t>
            </a:r>
            <a:r>
              <a:rPr lang="en-US" sz="1800" b="1" dirty="0" err="1"/>
              <a:t>SciDAC</a:t>
            </a:r>
            <a:r>
              <a:rPr lang="en-US" sz="1800" b="1" dirty="0"/>
              <a:t> 2020 Workshop, Knoxville, Tennessee. DOI: </a:t>
            </a:r>
            <a:r>
              <a:rPr lang="en-US" sz="1800" b="1" dirty="0">
                <a:hlinkClick r:id="rId4"/>
              </a:rPr>
              <a:t>10.6084/m9.figshare.11918397</a:t>
            </a:r>
            <a:endParaRPr lang="en-US" sz="1800" b="1" dirty="0"/>
          </a:p>
          <a:p>
            <a:pPr>
              <a:spcBef>
                <a:spcPts val="400"/>
              </a:spcBef>
            </a:pPr>
            <a:r>
              <a:rPr lang="en-US" sz="1800" dirty="0"/>
              <a:t>Individual modules may be cited as </a:t>
            </a:r>
            <a:r>
              <a:rPr lang="en-US" sz="1800" i="1" dirty="0"/>
              <a:t>Speaker, Module Title</a:t>
            </a:r>
            <a:r>
              <a:rPr lang="en-US" sz="1800" dirty="0"/>
              <a:t>, in Better Scientific Software Tutorial…</a:t>
            </a:r>
          </a:p>
          <a:p>
            <a:pPr marL="0" indent="0">
              <a:buNone/>
            </a:pPr>
            <a:r>
              <a:rPr lang="en-US" sz="2000" b="1" dirty="0"/>
              <a:t>Acknowledgements</a:t>
            </a:r>
          </a:p>
          <a:p>
            <a:pPr>
              <a:spcBef>
                <a:spcPts val="0"/>
              </a:spcBef>
            </a:pPr>
            <a:r>
              <a:rPr lang="en-US" sz="1600" dirty="0"/>
              <a:t>Additional contributors to this this tutorial include: Anshu Dubey, Mike </a:t>
            </a:r>
            <a:r>
              <a:rPr lang="en-US" sz="1600" dirty="0" err="1"/>
              <a:t>Heroux</a:t>
            </a:r>
            <a:r>
              <a:rPr lang="en-US" sz="1600" dirty="0"/>
              <a:t>, Alicia </a:t>
            </a:r>
            <a:r>
              <a:rPr lang="en-US" sz="1600" dirty="0" err="1"/>
              <a:t>Klinvex</a:t>
            </a:r>
            <a:r>
              <a:rPr lang="en-US" sz="1600" dirty="0"/>
              <a:t>, Jared O’Neal, and Katherine Riley, James M. </a:t>
            </a:r>
            <a:r>
              <a:rPr lang="en-US" sz="1600" dirty="0" err="1"/>
              <a:t>Willenbring</a:t>
            </a:r>
            <a:endParaRPr lang="en-US" sz="1600" dirty="0"/>
          </a:p>
          <a:p>
            <a:pPr>
              <a:spcBef>
                <a:spcPts val="6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600"/>
              </a:spcBef>
            </a:pPr>
            <a:r>
              <a:rPr lang="en-US" sz="1600" dirty="0"/>
              <a:t>This work was performed in part at the Argonne National Laboratory, which is managed </a:t>
            </a:r>
            <a:r>
              <a:rPr lang="en-US" sz="1600" dirty="0" err="1"/>
              <a:t>managed</a:t>
            </a:r>
            <a:r>
              <a:rPr lang="en-US" sz="1600" dirty="0"/>
              <a:t> by </a:t>
            </a:r>
            <a:r>
              <a:rPr lang="en-US" sz="1600" dirty="0" err="1"/>
              <a:t>UChicago</a:t>
            </a:r>
            <a:r>
              <a:rPr lang="en-US" sz="1600" dirty="0"/>
              <a:t> Argonne, LLC for the U.S. Department of Energy under Contract No. DE-AC02-06CH11357.</a:t>
            </a:r>
          </a:p>
          <a:p>
            <a:pPr>
              <a:spcBef>
                <a:spcPts val="600"/>
              </a:spcBef>
            </a:pPr>
            <a:r>
              <a:rPr lang="en-US" sz="1600" dirty="0"/>
              <a:t>This work was performed in part at the Oak Ridge National Laboratory, which is managed by UT-Battelle, LLC for the U.S. Department of Energy under Contract No. DE-AC05-00OR22725.</a:t>
            </a:r>
          </a:p>
          <a:p>
            <a:pPr>
              <a:spcBef>
                <a:spcPts val="6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SAND NO SAND2017-5474 PE</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10"/>
          <p:cNvSpPr txBox="1">
            <a:spLocks noGrp="1"/>
          </p:cNvSpPr>
          <p:nvPr>
            <p:ph type="title"/>
          </p:nvPr>
        </p:nvSpPr>
        <p:spPr>
          <a:xfrm>
            <a:off x="583380" y="1143512"/>
            <a:ext cx="15538652" cy="1206886"/>
          </a:xfrm>
          <a:prstGeom prst="rect">
            <a:avLst/>
          </a:prstGeom>
          <a:noFill/>
          <a:ln>
            <a:noFill/>
          </a:ln>
        </p:spPr>
        <p:txBody>
          <a:bodyPr spcFirstLastPara="1" vert="horz" wrap="square" lIns="91401" tIns="45688" rIns="91401" bIns="45688" numCol="1" anchor="t" anchorCtr="0" compatLnSpc="1">
            <a:prstTxWarp prst="textNoShape">
              <a:avLst/>
            </a:prstTxWarp>
            <a:noAutofit/>
          </a:bodyPr>
          <a:lstStyle/>
          <a:p>
            <a:r>
              <a:rPr lang="en-US" sz="3999"/>
              <a:t>Deployment Models - Contd.</a:t>
            </a:r>
            <a:endParaRPr sz="3999"/>
          </a:p>
        </p:txBody>
      </p:sp>
      <p:sp>
        <p:nvSpPr>
          <p:cNvPr id="822" name="Google Shape;822;p110"/>
          <p:cNvSpPr/>
          <p:nvPr/>
        </p:nvSpPr>
        <p:spPr>
          <a:xfrm>
            <a:off x="191983" y="1143529"/>
            <a:ext cx="2651116" cy="906429"/>
          </a:xfrm>
          <a:custGeom>
            <a:avLst/>
            <a:gdLst/>
            <a:ahLst/>
            <a:cxnLst/>
            <a:rect l="l" t="t" r="r" b="b"/>
            <a:pathLst>
              <a:path w="2525530" h="1010212" extrusionOk="0">
                <a:moveTo>
                  <a:pt x="0" y="0"/>
                </a:moveTo>
                <a:lnTo>
                  <a:pt x="2525530" y="0"/>
                </a:lnTo>
                <a:lnTo>
                  <a:pt x="2525530" y="1010212"/>
                </a:lnTo>
                <a:lnTo>
                  <a:pt x="0" y="1010212"/>
                </a:lnTo>
                <a:lnTo>
                  <a:pt x="0" y="0"/>
                </a:lnTo>
                <a:close/>
              </a:path>
            </a:pathLst>
          </a:custGeom>
          <a:solidFill>
            <a:schemeClr val="accent3"/>
          </a:solidFill>
          <a:ln>
            <a:noFill/>
          </a:ln>
        </p:spPr>
        <p:txBody>
          <a:bodyPr spcFirstLastPara="1" wrap="square" lIns="182827" tIns="182827" rIns="182827" bIns="182827" anchor="ctr" anchorCtr="0">
            <a:noAutofit/>
          </a:bodyPr>
          <a:lstStyle/>
          <a:p>
            <a:pPr>
              <a:lnSpc>
                <a:spcPct val="90000"/>
              </a:lnSpc>
              <a:spcBef>
                <a:spcPts val="0"/>
              </a:spcBef>
              <a:spcAft>
                <a:spcPts val="0"/>
              </a:spcAft>
            </a:pPr>
            <a:r>
              <a:rPr lang="en-US" sz="1899">
                <a:solidFill>
                  <a:schemeClr val="dk1"/>
                </a:solidFill>
              </a:rPr>
              <a:t>Federated with Site Local - Hybrid</a:t>
            </a:r>
            <a:endParaRPr sz="1500"/>
          </a:p>
        </p:txBody>
      </p:sp>
      <p:pic>
        <p:nvPicPr>
          <p:cNvPr id="824" name="Google Shape;824;p110"/>
          <p:cNvPicPr preferRelativeResize="0"/>
          <p:nvPr/>
        </p:nvPicPr>
        <p:blipFill>
          <a:blip r:embed="rId3">
            <a:alphaModFix/>
          </a:blip>
          <a:stretch>
            <a:fillRect/>
          </a:stretch>
        </p:blipFill>
        <p:spPr>
          <a:xfrm>
            <a:off x="2843092" y="681935"/>
            <a:ext cx="9345735" cy="5477907"/>
          </a:xfrm>
          <a:prstGeom prst="rect">
            <a:avLst/>
          </a:prstGeom>
          <a:noFill/>
          <a:ln>
            <a:noFill/>
          </a:ln>
        </p:spPr>
      </p:pic>
      <p:sp>
        <p:nvSpPr>
          <p:cNvPr id="823" name="Google Shape;823;p110"/>
          <p:cNvSpPr/>
          <p:nvPr/>
        </p:nvSpPr>
        <p:spPr>
          <a:xfrm>
            <a:off x="191983" y="2049127"/>
            <a:ext cx="2651116" cy="3843610"/>
          </a:xfrm>
          <a:custGeom>
            <a:avLst/>
            <a:gdLst/>
            <a:ahLst/>
            <a:cxnLst/>
            <a:rect l="l" t="t" r="r" b="b"/>
            <a:pathLst>
              <a:path w="2525530" h="3033224" extrusionOk="0">
                <a:moveTo>
                  <a:pt x="0" y="0"/>
                </a:moveTo>
                <a:lnTo>
                  <a:pt x="2525530" y="0"/>
                </a:lnTo>
                <a:lnTo>
                  <a:pt x="2525530" y="3033224"/>
                </a:lnTo>
                <a:lnTo>
                  <a:pt x="0" y="3033224"/>
                </a:lnTo>
                <a:lnTo>
                  <a:pt x="0" y="0"/>
                </a:lnTo>
                <a:close/>
              </a:path>
            </a:pathLst>
          </a:custGeom>
          <a:noFill/>
          <a:ln w="19050" cap="flat" cmpd="sng">
            <a:solidFill>
              <a:schemeClr val="accent3"/>
            </a:solidFill>
            <a:prstDash val="solid"/>
            <a:round/>
            <a:headEnd type="none" w="sm" len="sm"/>
            <a:tailEnd type="none" w="sm" len="sm"/>
          </a:ln>
        </p:spPr>
        <p:txBody>
          <a:bodyPr spcFirstLastPara="1" wrap="square" lIns="95950" tIns="95950" rIns="18270" bIns="143938" anchor="t" anchorCtr="0">
            <a:noAutofit/>
          </a:bodyPr>
          <a:lstStyle/>
          <a:p>
            <a:pPr marL="165050" lvl="1" indent="-171399">
              <a:lnSpc>
                <a:spcPct val="90000"/>
              </a:lnSpc>
              <a:spcBef>
                <a:spcPts val="700"/>
              </a:spcBef>
              <a:spcAft>
                <a:spcPts val="0"/>
              </a:spcAft>
              <a:buSzPts val="1500"/>
              <a:buChar char="•"/>
            </a:pPr>
            <a:r>
              <a:rPr lang="en-US" sz="1500"/>
              <a:t>Most likely to be the typical deployment model for DOE facilities</a:t>
            </a:r>
            <a:endParaRPr sz="1500"/>
          </a:p>
          <a:p>
            <a:pPr marL="165050" lvl="1" indent="-171399">
              <a:lnSpc>
                <a:spcPct val="90000"/>
              </a:lnSpc>
              <a:spcBef>
                <a:spcPts val="700"/>
              </a:spcBef>
              <a:spcAft>
                <a:spcPts val="0"/>
              </a:spcAft>
              <a:buSzPts val="1500"/>
              <a:buChar char="•"/>
            </a:pPr>
            <a:r>
              <a:rPr lang="en-US" sz="1500"/>
              <a:t>Federated capabilities</a:t>
            </a:r>
            <a:endParaRPr sz="1500"/>
          </a:p>
          <a:p>
            <a:pPr marL="165050" lvl="1" indent="-171399">
              <a:lnSpc>
                <a:spcPct val="90000"/>
              </a:lnSpc>
              <a:spcBef>
                <a:spcPts val="700"/>
              </a:spcBef>
              <a:spcAft>
                <a:spcPts val="0"/>
              </a:spcAft>
              <a:buSzPts val="1500"/>
              <a:buChar char="•"/>
            </a:pPr>
            <a:r>
              <a:rPr lang="en-US" sz="1500"/>
              <a:t>Control over Site deployment</a:t>
            </a:r>
            <a:endParaRPr sz="1500"/>
          </a:p>
          <a:p>
            <a:pPr marL="88873" lvl="1">
              <a:lnSpc>
                <a:spcPct val="90000"/>
              </a:lnSpc>
              <a:spcBef>
                <a:spcPts val="700"/>
              </a:spcBef>
              <a:spcAft>
                <a:spcPts val="0"/>
              </a:spcAft>
              <a:buClr>
                <a:schemeClr val="dk1"/>
              </a:buClr>
              <a:buSzPts val="1500"/>
            </a:pPr>
            <a:endParaRPr sz="1500">
              <a:solidFill>
                <a:srgbClr val="000000"/>
              </a:solidFill>
              <a:latin typeface="Arial"/>
              <a:ea typeface="Arial"/>
              <a:cs typeface="Arial"/>
              <a:sym typeface="Arial"/>
            </a:endParaRPr>
          </a:p>
        </p:txBody>
      </p:sp>
      <p:sp>
        <p:nvSpPr>
          <p:cNvPr id="825" name="Google Shape;825;p110"/>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Deployment Models - Contd.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11"/>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CI Testing Tier - HPC Resources</a:t>
            </a:r>
            <a:endParaRPr/>
          </a:p>
        </p:txBody>
      </p:sp>
      <p:grpSp>
        <p:nvGrpSpPr>
          <p:cNvPr id="2" name="Group 1">
            <a:extLst>
              <a:ext uri="{FF2B5EF4-FFF2-40B4-BE49-F238E27FC236}">
                <a16:creationId xmlns:a16="http://schemas.microsoft.com/office/drawing/2014/main" id="{DB024888-49F2-4C8F-B10D-F4311FEFC4F5}"/>
              </a:ext>
            </a:extLst>
          </p:cNvPr>
          <p:cNvGrpSpPr/>
          <p:nvPr/>
        </p:nvGrpSpPr>
        <p:grpSpPr>
          <a:xfrm>
            <a:off x="-3" y="991190"/>
            <a:ext cx="11998641" cy="5116305"/>
            <a:chOff x="-3" y="1143590"/>
            <a:chExt cx="11998641" cy="5116305"/>
          </a:xfrm>
        </p:grpSpPr>
        <p:graphicFrame>
          <p:nvGraphicFramePr>
            <p:cNvPr id="832" name="Google Shape;832;p111"/>
            <p:cNvGraphicFramePr/>
            <p:nvPr>
              <p:extLst>
                <p:ext uri="{D42A27DB-BD31-4B8C-83A1-F6EECF244321}">
                  <p14:modId xmlns:p14="http://schemas.microsoft.com/office/powerpoint/2010/main" val="1897717243"/>
                </p:ext>
              </p:extLst>
            </p:nvPr>
          </p:nvGraphicFramePr>
          <p:xfrm>
            <a:off x="1458558" y="1143590"/>
            <a:ext cx="10540080" cy="5116143"/>
          </p:xfrm>
          <a:graphic>
            <a:graphicData uri="http://schemas.openxmlformats.org/drawingml/2006/table">
              <a:tbl>
                <a:tblPr firstRow="1" bandRow="1">
                  <a:noFill/>
                </a:tblPr>
                <a:tblGrid>
                  <a:gridCol w="1556220">
                    <a:extLst>
                      <a:ext uri="{9D8B030D-6E8A-4147-A177-3AD203B41FA5}">
                        <a16:colId xmlns:a16="http://schemas.microsoft.com/office/drawing/2014/main" val="20000"/>
                      </a:ext>
                    </a:extLst>
                  </a:gridCol>
                  <a:gridCol w="4610999">
                    <a:extLst>
                      <a:ext uri="{9D8B030D-6E8A-4147-A177-3AD203B41FA5}">
                        <a16:colId xmlns:a16="http://schemas.microsoft.com/office/drawing/2014/main" val="20001"/>
                      </a:ext>
                    </a:extLst>
                  </a:gridCol>
                  <a:gridCol w="4372861">
                    <a:extLst>
                      <a:ext uri="{9D8B030D-6E8A-4147-A177-3AD203B41FA5}">
                        <a16:colId xmlns:a16="http://schemas.microsoft.com/office/drawing/2014/main" val="20002"/>
                      </a:ext>
                    </a:extLst>
                  </a:gridCol>
                </a:tblGrid>
                <a:tr h="424165">
                  <a:tc>
                    <a:txBody>
                      <a:bodyPr/>
                      <a:lstStyle/>
                      <a:p>
                        <a:pPr marL="0" marR="0" lvl="0" indent="0" algn="ctr" rtl="0">
                          <a:spcBef>
                            <a:spcPts val="0"/>
                          </a:spcBef>
                          <a:spcAft>
                            <a:spcPts val="0"/>
                          </a:spcAft>
                          <a:buNone/>
                        </a:pPr>
                        <a:r>
                          <a:rPr lang="en-US" sz="1600" b="1" u="none" strike="noStrike" cap="none">
                            <a:solidFill>
                              <a:srgbClr val="FFFFFF"/>
                            </a:solidFill>
                          </a:rPr>
                          <a:t>Testing Tier</a:t>
                        </a:r>
                        <a:endParaRPr sz="1600"/>
                      </a:p>
                    </a:txBody>
                    <a:tcPr marL="76305" marR="114470" marT="53411" marB="53411"/>
                  </a:tc>
                  <a:tc>
                    <a:txBody>
                      <a:bodyPr/>
                      <a:lstStyle/>
                      <a:p>
                        <a:pPr marL="0" marR="0" lvl="0" indent="0" algn="ctr" rtl="0">
                          <a:spcBef>
                            <a:spcPts val="0"/>
                          </a:spcBef>
                          <a:spcAft>
                            <a:spcPts val="0"/>
                          </a:spcAft>
                          <a:buNone/>
                        </a:pPr>
                        <a:r>
                          <a:rPr lang="en-US" sz="1600" b="1" u="none" strike="noStrike" cap="none">
                            <a:solidFill>
                              <a:srgbClr val="FFFFFF"/>
                            </a:solidFill>
                          </a:rPr>
                          <a:t>Description</a:t>
                        </a:r>
                        <a:endParaRPr sz="1600"/>
                      </a:p>
                    </a:txBody>
                    <a:tcPr marL="76305" marR="114470" marT="53411" marB="53411"/>
                  </a:tc>
                  <a:tc>
                    <a:txBody>
                      <a:bodyPr/>
                      <a:lstStyle/>
                      <a:p>
                        <a:pPr marL="0" marR="0" lvl="0" indent="0" algn="ctr" rtl="0">
                          <a:spcBef>
                            <a:spcPts val="0"/>
                          </a:spcBef>
                          <a:spcAft>
                            <a:spcPts val="0"/>
                          </a:spcAft>
                          <a:buNone/>
                        </a:pPr>
                        <a:r>
                          <a:rPr lang="en-US" sz="1600" b="1" u="none" strike="noStrike" cap="none">
                            <a:solidFill>
                              <a:srgbClr val="FFFFFF"/>
                            </a:solidFill>
                          </a:rPr>
                          <a:t>Notes</a:t>
                        </a:r>
                        <a:endParaRPr sz="1600"/>
                      </a:p>
                    </a:txBody>
                    <a:tcPr marL="76305" marR="114470" marT="53411" marB="53411"/>
                  </a:tc>
                  <a:extLst>
                    <a:ext uri="{0D108BD9-81ED-4DB2-BD59-A6C34878D82A}">
                      <a16:rowId xmlns:a16="http://schemas.microsoft.com/office/drawing/2014/main" val="10000"/>
                    </a:ext>
                  </a:extLst>
                </a:tr>
                <a:tr h="852403">
                  <a:tc>
                    <a:txBody>
                      <a:bodyPr/>
                      <a:lstStyle/>
                      <a:p>
                        <a:pPr marL="0" marR="0" lvl="0" indent="0" algn="l" rtl="0">
                          <a:spcBef>
                            <a:spcPts val="0"/>
                          </a:spcBef>
                          <a:spcAft>
                            <a:spcPts val="0"/>
                          </a:spcAft>
                          <a:buNone/>
                        </a:pPr>
                        <a:r>
                          <a:rPr lang="en-US" sz="1600" u="none" strike="noStrike" cap="none" dirty="0"/>
                          <a:t>Tier 0</a:t>
                        </a:r>
                        <a:endParaRPr sz="1600" dirty="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What AD/ST projects do now</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Existing CI</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May include GitHub</a:t>
                        </a:r>
                        <a:r>
                          <a:rPr lang="en-US" sz="1600"/>
                          <a:t>/Travis, existing internal systems, cron jobs, etc...</a:t>
                        </a:r>
                        <a:endParaRPr sz="1600"/>
                      </a:p>
                      <a:p>
                        <a:pPr marL="609600" marR="0" lvl="0" indent="0" algn="l" rtl="0">
                          <a:spcBef>
                            <a:spcPts val="0"/>
                          </a:spcBef>
                          <a:spcAft>
                            <a:spcPts val="0"/>
                          </a:spcAft>
                          <a:buNone/>
                        </a:pPr>
                        <a:endParaRPr sz="1600"/>
                      </a:p>
                    </a:txBody>
                    <a:tcPr marL="76305" marR="76305" marT="53411" marB="53411"/>
                  </a:tc>
                  <a:extLst>
                    <a:ext uri="{0D108BD9-81ED-4DB2-BD59-A6C34878D82A}">
                      <a16:rowId xmlns:a16="http://schemas.microsoft.com/office/drawing/2014/main" val="10001"/>
                    </a:ext>
                  </a:extLst>
                </a:tr>
                <a:tr h="1621803">
                  <a:tc>
                    <a:txBody>
                      <a:bodyPr/>
                      <a:lstStyle/>
                      <a:p>
                        <a:pPr marL="0" marR="0" lvl="0" indent="0" algn="l" rtl="0">
                          <a:spcBef>
                            <a:spcPts val="0"/>
                          </a:spcBef>
                          <a:spcAft>
                            <a:spcPts val="0"/>
                          </a:spcAft>
                          <a:buNone/>
                        </a:pPr>
                        <a:r>
                          <a:rPr lang="en-US" sz="1600" u="none" strike="noStrike" cap="none"/>
                          <a:t>Tier 1</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Base ECP CI - Build and Run resources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Possible 2 build and 2 run nodes </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Build and Smoke tests </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Run multiple builds on resource</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Unit / Integration tests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Cross-site CI target</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What is ratio of build to test resources?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Work with AD and ST teams to support their needs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Possible to allocate from other HPC resources with separate scheduling policy</a:t>
                        </a:r>
                        <a:endParaRPr sz="1600"/>
                      </a:p>
                    </a:txBody>
                    <a:tcPr marL="76305" marR="76305" marT="53411" marB="53411"/>
                  </a:tc>
                  <a:extLst>
                    <a:ext uri="{0D108BD9-81ED-4DB2-BD59-A6C34878D82A}">
                      <a16:rowId xmlns:a16="http://schemas.microsoft.com/office/drawing/2014/main" val="10002"/>
                    </a:ext>
                  </a:extLst>
                </a:tr>
                <a:tr h="1108886">
                  <a:tc>
                    <a:txBody>
                      <a:bodyPr/>
                      <a:lstStyle/>
                      <a:p>
                        <a:pPr marL="0" marR="0" lvl="0" indent="0" algn="l" rtl="0">
                          <a:spcBef>
                            <a:spcPts val="0"/>
                          </a:spcBef>
                          <a:spcAft>
                            <a:spcPts val="0"/>
                          </a:spcAft>
                          <a:buNone/>
                        </a:pPr>
                        <a:r>
                          <a:rPr lang="en-US" sz="1600" u="none" strike="noStrike" cap="none"/>
                          <a:t>Tier 2</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Facility test resource (~10 + nodes)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In security enclave – site dependent</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Larger scale tests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Facility approval for projects</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Facility managed and may want to approve projects</a:t>
                        </a:r>
                        <a:endParaRPr sz="1600"/>
                      </a:p>
                      <a:p>
                        <a:pPr marL="381000" marR="0" lvl="0" indent="-342900" algn="l" rtl="0">
                          <a:lnSpc>
                            <a:spcPct val="100000"/>
                          </a:lnSpc>
                          <a:spcBef>
                            <a:spcPts val="0"/>
                          </a:spcBef>
                          <a:spcAft>
                            <a:spcPts val="0"/>
                          </a:spcAft>
                          <a:buClr>
                            <a:srgbClr val="000000"/>
                          </a:buClr>
                          <a:buSzPts val="1600"/>
                          <a:buFont typeface="Arial"/>
                          <a:buChar char="•"/>
                        </a:pPr>
                        <a:r>
                          <a:rPr lang="en-US" sz="1600" u="none" strike="noStrike" cap="none"/>
                          <a:t>Possible production security constraints</a:t>
                        </a:r>
                        <a:endParaRPr sz="1600"/>
                      </a:p>
                      <a:p>
                        <a:pPr marL="381000" marR="0" lvl="0" indent="-241300" algn="l" rtl="0">
                          <a:spcBef>
                            <a:spcPts val="0"/>
                          </a:spcBef>
                          <a:spcAft>
                            <a:spcPts val="0"/>
                          </a:spcAft>
                          <a:buClr>
                            <a:srgbClr val="000000"/>
                          </a:buClr>
                          <a:buSzPts val="2100"/>
                          <a:buFont typeface="Arial"/>
                          <a:buNone/>
                        </a:pPr>
                        <a:endParaRPr sz="1600" u="none" strike="noStrike" cap="none"/>
                      </a:p>
                    </a:txBody>
                    <a:tcPr marL="76305" marR="76305" marT="53411" marB="53411"/>
                  </a:tc>
                  <a:extLst>
                    <a:ext uri="{0D108BD9-81ED-4DB2-BD59-A6C34878D82A}">
                      <a16:rowId xmlns:a16="http://schemas.microsoft.com/office/drawing/2014/main" val="10003"/>
                    </a:ext>
                  </a:extLst>
                </a:tr>
                <a:tr h="1108886">
                  <a:tc>
                    <a:txBody>
                      <a:bodyPr/>
                      <a:lstStyle/>
                      <a:p>
                        <a:pPr marL="0" marR="0" lvl="0" indent="0" algn="l" rtl="0">
                          <a:spcBef>
                            <a:spcPts val="0"/>
                          </a:spcBef>
                          <a:spcAft>
                            <a:spcPts val="0"/>
                          </a:spcAft>
                          <a:buNone/>
                        </a:pPr>
                        <a:r>
                          <a:rPr lang="en-US" sz="1600" u="none" strike="noStrike" cap="none"/>
                          <a:t>Tier 3</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Production machines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Need allocation</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Production job rules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Scale tests</a:t>
                        </a:r>
                        <a:endParaRPr sz="1600"/>
                      </a:p>
                    </a:txBody>
                    <a:tcPr marL="76305" marR="76305" marT="53411" marB="53411"/>
                  </a:tc>
                  <a:tc>
                    <a:txBody>
                      <a:bodyPr/>
                      <a:lstStyle/>
                      <a:p>
                        <a:pPr marL="381000" marR="0" lvl="0" indent="-342900" algn="l" rtl="0">
                          <a:lnSpc>
                            <a:spcPct val="100000"/>
                          </a:lnSpc>
                          <a:spcBef>
                            <a:spcPts val="0"/>
                          </a:spcBef>
                          <a:spcAft>
                            <a:spcPts val="0"/>
                          </a:spcAft>
                          <a:buClr>
                            <a:srgbClr val="000000"/>
                          </a:buClr>
                          <a:buSzPts val="1600"/>
                          <a:buFont typeface="Arial"/>
                          <a:buChar char="•"/>
                        </a:pPr>
                        <a:r>
                          <a:rPr lang="en-US" sz="1600" u="none" strike="noStrike" cap="none" dirty="0"/>
                          <a:t>Facility managed and may want to approve projects</a:t>
                        </a:r>
                        <a:endParaRPr sz="1600" dirty="0"/>
                      </a:p>
                      <a:p>
                        <a:pPr marL="381000" marR="0" lvl="0" indent="-342900" algn="l" rtl="0">
                          <a:lnSpc>
                            <a:spcPct val="100000"/>
                          </a:lnSpc>
                          <a:spcBef>
                            <a:spcPts val="0"/>
                          </a:spcBef>
                          <a:spcAft>
                            <a:spcPts val="0"/>
                          </a:spcAft>
                          <a:buClr>
                            <a:srgbClr val="000000"/>
                          </a:buClr>
                          <a:buSzPts val="1600"/>
                          <a:buFont typeface="Arial"/>
                          <a:buChar char="•"/>
                        </a:pPr>
                        <a:r>
                          <a:rPr lang="en-US" sz="1600" u="none" strike="noStrike" cap="none" dirty="0"/>
                          <a:t>Production security constraints</a:t>
                        </a:r>
                        <a:endParaRPr sz="1600" dirty="0"/>
                      </a:p>
                      <a:p>
                        <a:pPr marL="381000" marR="0" lvl="0" indent="-241300" algn="l" rtl="0">
                          <a:spcBef>
                            <a:spcPts val="0"/>
                          </a:spcBef>
                          <a:spcAft>
                            <a:spcPts val="0"/>
                          </a:spcAft>
                          <a:buClr>
                            <a:srgbClr val="000000"/>
                          </a:buClr>
                          <a:buSzPts val="2100"/>
                          <a:buFont typeface="Arial"/>
                          <a:buNone/>
                        </a:pPr>
                        <a:endParaRPr sz="1600" u="none" strike="noStrike" cap="none" dirty="0"/>
                      </a:p>
                    </a:txBody>
                    <a:tcPr marL="73256" marR="73256" marT="36615" marB="36615"/>
                  </a:tc>
                  <a:extLst>
                    <a:ext uri="{0D108BD9-81ED-4DB2-BD59-A6C34878D82A}">
                      <a16:rowId xmlns:a16="http://schemas.microsoft.com/office/drawing/2014/main" val="10004"/>
                    </a:ext>
                  </a:extLst>
                </a:tr>
              </a:tbl>
            </a:graphicData>
          </a:graphic>
        </p:graphicFrame>
        <p:sp>
          <p:nvSpPr>
            <p:cNvPr id="833" name="Google Shape;833;p111"/>
            <p:cNvSpPr txBox="1"/>
            <p:nvPr/>
          </p:nvSpPr>
          <p:spPr>
            <a:xfrm>
              <a:off x="-3" y="2639373"/>
              <a:ext cx="1432427" cy="1119608"/>
            </a:xfrm>
            <a:prstGeom prst="rect">
              <a:avLst/>
            </a:prstGeom>
            <a:noFill/>
            <a:ln>
              <a:noFill/>
            </a:ln>
          </p:spPr>
          <p:txBody>
            <a:bodyPr spcFirstLastPara="1" wrap="square" lIns="121868" tIns="60909" rIns="121868" bIns="60909" anchor="t" anchorCtr="0">
              <a:noAutofit/>
            </a:bodyPr>
            <a:lstStyle/>
            <a:p>
              <a:pPr algn="ctr">
                <a:lnSpc>
                  <a:spcPct val="90000"/>
                </a:lnSpc>
                <a:spcBef>
                  <a:spcPts val="0"/>
                </a:spcBef>
                <a:spcAft>
                  <a:spcPts val="0"/>
                </a:spcAft>
              </a:pPr>
              <a:r>
                <a:rPr lang="en-US" sz="1899">
                  <a:solidFill>
                    <a:srgbClr val="000000"/>
                  </a:solidFill>
                </a:rPr>
                <a:t>CI </a:t>
              </a:r>
              <a:endParaRPr sz="1899"/>
            </a:p>
            <a:p>
              <a:pPr algn="ctr">
                <a:lnSpc>
                  <a:spcPct val="90000"/>
                </a:lnSpc>
                <a:spcBef>
                  <a:spcPts val="0"/>
                </a:spcBef>
                <a:spcAft>
                  <a:spcPts val="0"/>
                </a:spcAft>
              </a:pPr>
              <a:r>
                <a:rPr lang="en-US" sz="1899">
                  <a:solidFill>
                    <a:srgbClr val="000000"/>
                  </a:solidFill>
                </a:rPr>
                <a:t>Cross-Site </a:t>
              </a:r>
              <a:endParaRPr sz="1899"/>
            </a:p>
            <a:p>
              <a:pPr algn="ctr">
                <a:lnSpc>
                  <a:spcPct val="90000"/>
                </a:lnSpc>
                <a:spcBef>
                  <a:spcPts val="0"/>
                </a:spcBef>
                <a:spcAft>
                  <a:spcPts val="0"/>
                </a:spcAft>
              </a:pPr>
              <a:r>
                <a:rPr lang="en-US" sz="1899">
                  <a:solidFill>
                    <a:srgbClr val="000000"/>
                  </a:solidFill>
                </a:rPr>
                <a:t>Targeting</a:t>
              </a:r>
              <a:endParaRPr sz="1899"/>
            </a:p>
          </p:txBody>
        </p:sp>
        <p:sp>
          <p:nvSpPr>
            <p:cNvPr id="834" name="Google Shape;834;p111"/>
            <p:cNvSpPr/>
            <p:nvPr/>
          </p:nvSpPr>
          <p:spPr>
            <a:xfrm>
              <a:off x="1308464" y="2463802"/>
              <a:ext cx="103473" cy="1470817"/>
            </a:xfrm>
            <a:prstGeom prst="rightBrace">
              <a:avLst>
                <a:gd name="adj1" fmla="val 8333"/>
                <a:gd name="adj2" fmla="val 50000"/>
              </a:avLst>
            </a:prstGeom>
            <a:noFill/>
            <a:ln w="28575" cap="flat" cmpd="sng">
              <a:solidFill>
                <a:srgbClr val="7F7F7F"/>
              </a:solidFill>
              <a:prstDash val="solid"/>
              <a:miter lim="800000"/>
              <a:headEnd type="none" w="sm" len="sm"/>
              <a:tailEnd type="none" w="sm" len="sm"/>
            </a:ln>
          </p:spPr>
          <p:txBody>
            <a:bodyPr spcFirstLastPara="1" wrap="square" lIns="121868" tIns="60909" rIns="121868" bIns="60909" anchor="ctr" anchorCtr="0">
              <a:noAutofit/>
            </a:bodyPr>
            <a:lstStyle/>
            <a:p>
              <a:pPr algn="ctr">
                <a:spcBef>
                  <a:spcPts val="0"/>
                </a:spcBef>
                <a:spcAft>
                  <a:spcPts val="0"/>
                </a:spcAft>
              </a:pPr>
              <a:endParaRPr sz="2399">
                <a:solidFill>
                  <a:srgbClr val="000000"/>
                </a:solidFill>
                <a:latin typeface="Calibri"/>
                <a:ea typeface="Calibri"/>
                <a:cs typeface="Calibri"/>
                <a:sym typeface="Calibri"/>
              </a:endParaRPr>
            </a:p>
          </p:txBody>
        </p:sp>
        <p:sp>
          <p:nvSpPr>
            <p:cNvPr id="835" name="Google Shape;835;p111"/>
            <p:cNvSpPr txBox="1"/>
            <p:nvPr/>
          </p:nvSpPr>
          <p:spPr>
            <a:xfrm>
              <a:off x="-1" y="4513685"/>
              <a:ext cx="1432427" cy="1119608"/>
            </a:xfrm>
            <a:prstGeom prst="rect">
              <a:avLst/>
            </a:prstGeom>
            <a:noFill/>
            <a:ln>
              <a:noFill/>
            </a:ln>
          </p:spPr>
          <p:txBody>
            <a:bodyPr spcFirstLastPara="1" wrap="square" lIns="121868" tIns="60909" rIns="121868" bIns="60909" anchor="t" anchorCtr="0">
              <a:noAutofit/>
            </a:bodyPr>
            <a:lstStyle/>
            <a:p>
              <a:pPr algn="ctr">
                <a:lnSpc>
                  <a:spcPct val="90000"/>
                </a:lnSpc>
                <a:spcBef>
                  <a:spcPts val="0"/>
                </a:spcBef>
                <a:spcAft>
                  <a:spcPts val="0"/>
                </a:spcAft>
              </a:pPr>
              <a:r>
                <a:rPr lang="en-US" sz="1899">
                  <a:solidFill>
                    <a:srgbClr val="000000"/>
                  </a:solidFill>
                </a:rPr>
                <a:t>CI </a:t>
              </a:r>
              <a:endParaRPr sz="1899"/>
            </a:p>
            <a:p>
              <a:pPr algn="ctr">
                <a:lnSpc>
                  <a:spcPct val="90000"/>
                </a:lnSpc>
                <a:spcBef>
                  <a:spcPts val="0"/>
                </a:spcBef>
                <a:spcAft>
                  <a:spcPts val="0"/>
                </a:spcAft>
              </a:pPr>
              <a:r>
                <a:rPr lang="en-US" sz="1899">
                  <a:solidFill>
                    <a:srgbClr val="000000"/>
                  </a:solidFill>
                </a:rPr>
                <a:t>Cross-Site </a:t>
              </a:r>
              <a:endParaRPr sz="1899"/>
            </a:p>
            <a:p>
              <a:pPr algn="ctr">
                <a:lnSpc>
                  <a:spcPct val="90000"/>
                </a:lnSpc>
                <a:spcBef>
                  <a:spcPts val="0"/>
                </a:spcBef>
                <a:spcAft>
                  <a:spcPts val="0"/>
                </a:spcAft>
              </a:pPr>
              <a:r>
                <a:rPr lang="en-US" sz="1899">
                  <a:solidFill>
                    <a:srgbClr val="000000"/>
                  </a:solidFill>
                </a:rPr>
                <a:t>Facilitating</a:t>
              </a:r>
              <a:endParaRPr sz="1899"/>
            </a:p>
          </p:txBody>
        </p:sp>
        <p:sp>
          <p:nvSpPr>
            <p:cNvPr id="836" name="Google Shape;836;p111"/>
            <p:cNvSpPr/>
            <p:nvPr/>
          </p:nvSpPr>
          <p:spPr>
            <a:xfrm>
              <a:off x="1308459" y="4041973"/>
              <a:ext cx="103473" cy="2217922"/>
            </a:xfrm>
            <a:prstGeom prst="rightBrace">
              <a:avLst>
                <a:gd name="adj1" fmla="val 8333"/>
                <a:gd name="adj2" fmla="val 50000"/>
              </a:avLst>
            </a:prstGeom>
            <a:noFill/>
            <a:ln w="28575" cap="flat" cmpd="sng">
              <a:solidFill>
                <a:srgbClr val="7F7F7F"/>
              </a:solidFill>
              <a:prstDash val="solid"/>
              <a:miter lim="800000"/>
              <a:headEnd type="none" w="sm" len="sm"/>
              <a:tailEnd type="none" w="sm" len="sm"/>
            </a:ln>
          </p:spPr>
          <p:txBody>
            <a:bodyPr spcFirstLastPara="1" wrap="square" lIns="121868" tIns="60909" rIns="121868" bIns="60909" anchor="ctr" anchorCtr="0">
              <a:noAutofit/>
            </a:bodyPr>
            <a:lstStyle/>
            <a:p>
              <a:pPr algn="ctr">
                <a:spcBef>
                  <a:spcPts val="0"/>
                </a:spcBef>
                <a:spcAft>
                  <a:spcPts val="0"/>
                </a:spcAft>
              </a:pPr>
              <a:endParaRPr sz="2399">
                <a:solidFill>
                  <a:srgbClr val="000000"/>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112"/>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CI Testing Tier - HPC Resources</a:t>
            </a:r>
            <a:endParaRPr/>
          </a:p>
        </p:txBody>
      </p:sp>
      <p:grpSp>
        <p:nvGrpSpPr>
          <p:cNvPr id="2" name="Group 1">
            <a:extLst>
              <a:ext uri="{FF2B5EF4-FFF2-40B4-BE49-F238E27FC236}">
                <a16:creationId xmlns:a16="http://schemas.microsoft.com/office/drawing/2014/main" id="{42DF223B-3E61-4C27-8142-48AE4E899B42}"/>
              </a:ext>
            </a:extLst>
          </p:cNvPr>
          <p:cNvGrpSpPr/>
          <p:nvPr/>
        </p:nvGrpSpPr>
        <p:grpSpPr>
          <a:xfrm>
            <a:off x="-3" y="991190"/>
            <a:ext cx="11998727" cy="5116305"/>
            <a:chOff x="-3" y="1143590"/>
            <a:chExt cx="11998727" cy="5116305"/>
          </a:xfrm>
        </p:grpSpPr>
        <p:graphicFrame>
          <p:nvGraphicFramePr>
            <p:cNvPr id="843" name="Google Shape;843;p112"/>
            <p:cNvGraphicFramePr/>
            <p:nvPr>
              <p:extLst>
                <p:ext uri="{D42A27DB-BD31-4B8C-83A1-F6EECF244321}">
                  <p14:modId xmlns:p14="http://schemas.microsoft.com/office/powerpoint/2010/main" val="600262989"/>
                </p:ext>
              </p:extLst>
            </p:nvPr>
          </p:nvGraphicFramePr>
          <p:xfrm>
            <a:off x="1458558" y="1143590"/>
            <a:ext cx="10540080" cy="5116143"/>
          </p:xfrm>
          <a:graphic>
            <a:graphicData uri="http://schemas.openxmlformats.org/drawingml/2006/table">
              <a:tbl>
                <a:tblPr firstRow="1" bandRow="1">
                  <a:noFill/>
                </a:tblPr>
                <a:tblGrid>
                  <a:gridCol w="1556220">
                    <a:extLst>
                      <a:ext uri="{9D8B030D-6E8A-4147-A177-3AD203B41FA5}">
                        <a16:colId xmlns:a16="http://schemas.microsoft.com/office/drawing/2014/main" val="20000"/>
                      </a:ext>
                    </a:extLst>
                  </a:gridCol>
                  <a:gridCol w="4610999">
                    <a:extLst>
                      <a:ext uri="{9D8B030D-6E8A-4147-A177-3AD203B41FA5}">
                        <a16:colId xmlns:a16="http://schemas.microsoft.com/office/drawing/2014/main" val="20001"/>
                      </a:ext>
                    </a:extLst>
                  </a:gridCol>
                  <a:gridCol w="4372861">
                    <a:extLst>
                      <a:ext uri="{9D8B030D-6E8A-4147-A177-3AD203B41FA5}">
                        <a16:colId xmlns:a16="http://schemas.microsoft.com/office/drawing/2014/main" val="20002"/>
                      </a:ext>
                    </a:extLst>
                  </a:gridCol>
                </a:tblGrid>
                <a:tr h="424165">
                  <a:tc>
                    <a:txBody>
                      <a:bodyPr/>
                      <a:lstStyle/>
                      <a:p>
                        <a:pPr marL="0" marR="0" lvl="0" indent="0" algn="ctr" rtl="0">
                          <a:spcBef>
                            <a:spcPts val="0"/>
                          </a:spcBef>
                          <a:spcAft>
                            <a:spcPts val="0"/>
                          </a:spcAft>
                          <a:buNone/>
                        </a:pPr>
                        <a:r>
                          <a:rPr lang="en-US" sz="1600" b="1" u="none" strike="noStrike" cap="none">
                            <a:solidFill>
                              <a:srgbClr val="FFFFFF"/>
                            </a:solidFill>
                          </a:rPr>
                          <a:t>Testing Tier</a:t>
                        </a:r>
                        <a:endParaRPr sz="1600"/>
                      </a:p>
                    </a:txBody>
                    <a:tcPr marL="76305" marR="114470" marT="53411" marB="53411"/>
                  </a:tc>
                  <a:tc>
                    <a:txBody>
                      <a:bodyPr/>
                      <a:lstStyle/>
                      <a:p>
                        <a:pPr marL="0" marR="0" lvl="0" indent="0" algn="ctr" rtl="0">
                          <a:spcBef>
                            <a:spcPts val="0"/>
                          </a:spcBef>
                          <a:spcAft>
                            <a:spcPts val="0"/>
                          </a:spcAft>
                          <a:buNone/>
                        </a:pPr>
                        <a:r>
                          <a:rPr lang="en-US" sz="1600" b="1" u="none" strike="noStrike" cap="none">
                            <a:solidFill>
                              <a:srgbClr val="FFFFFF"/>
                            </a:solidFill>
                          </a:rPr>
                          <a:t>Description</a:t>
                        </a:r>
                        <a:endParaRPr sz="1600"/>
                      </a:p>
                    </a:txBody>
                    <a:tcPr marL="76305" marR="114470" marT="53411" marB="53411"/>
                  </a:tc>
                  <a:tc>
                    <a:txBody>
                      <a:bodyPr/>
                      <a:lstStyle/>
                      <a:p>
                        <a:pPr marL="0" marR="0" lvl="0" indent="0" algn="ctr" rtl="0">
                          <a:spcBef>
                            <a:spcPts val="0"/>
                          </a:spcBef>
                          <a:spcAft>
                            <a:spcPts val="0"/>
                          </a:spcAft>
                          <a:buNone/>
                        </a:pPr>
                        <a:r>
                          <a:rPr lang="en-US" sz="1600" b="1" u="none" strike="noStrike" cap="none" dirty="0">
                            <a:solidFill>
                              <a:srgbClr val="FFFFFF"/>
                            </a:solidFill>
                          </a:rPr>
                          <a:t>Notes</a:t>
                        </a:r>
                        <a:endParaRPr sz="1600" dirty="0"/>
                      </a:p>
                    </a:txBody>
                    <a:tcPr marL="76305" marR="114470" marT="53411" marB="53411"/>
                  </a:tc>
                  <a:extLst>
                    <a:ext uri="{0D108BD9-81ED-4DB2-BD59-A6C34878D82A}">
                      <a16:rowId xmlns:a16="http://schemas.microsoft.com/office/drawing/2014/main" val="10000"/>
                    </a:ext>
                  </a:extLst>
                </a:tr>
                <a:tr h="852403">
                  <a:tc>
                    <a:txBody>
                      <a:bodyPr/>
                      <a:lstStyle/>
                      <a:p>
                        <a:pPr marL="0" marR="0" lvl="0" indent="0" algn="l" rtl="0">
                          <a:spcBef>
                            <a:spcPts val="0"/>
                          </a:spcBef>
                          <a:spcAft>
                            <a:spcPts val="0"/>
                          </a:spcAft>
                          <a:buNone/>
                        </a:pPr>
                        <a:r>
                          <a:rPr lang="en-US" sz="1600" u="none" strike="noStrike" cap="none"/>
                          <a:t>Tier 0</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What AD/ST projects do now</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Existing CI</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Regression tests (no CI)</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May include GitHub/ Travis - internet</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cron job based regression on misc. hardware</a:t>
                        </a:r>
                        <a:endParaRPr sz="1600"/>
                      </a:p>
                    </a:txBody>
                    <a:tcPr marL="76305" marR="76305" marT="53411" marB="53411"/>
                  </a:tc>
                  <a:extLst>
                    <a:ext uri="{0D108BD9-81ED-4DB2-BD59-A6C34878D82A}">
                      <a16:rowId xmlns:a16="http://schemas.microsoft.com/office/drawing/2014/main" val="10001"/>
                    </a:ext>
                  </a:extLst>
                </a:tr>
                <a:tr h="1621803">
                  <a:tc>
                    <a:txBody>
                      <a:bodyPr/>
                      <a:lstStyle/>
                      <a:p>
                        <a:pPr marL="0" marR="0" lvl="0" indent="0" algn="l" rtl="0">
                          <a:spcBef>
                            <a:spcPts val="0"/>
                          </a:spcBef>
                          <a:spcAft>
                            <a:spcPts val="0"/>
                          </a:spcAft>
                          <a:buNone/>
                        </a:pPr>
                        <a:r>
                          <a:rPr lang="en-US" sz="1600" u="none" strike="noStrike" cap="none"/>
                          <a:t>Tier 1</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Base ECP CI - Build and Run resources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Possible 2 build and 2 run nodes </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Build and Smoke tests </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Run multiple builds on resource</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Unit / Integration tests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Cross-site CI target</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What is ratio of build to test resources?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Work with AD and ST teams to support their needs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Possible to allocate from other HPC resources with separate scheduling policy</a:t>
                        </a:r>
                        <a:endParaRPr sz="1600"/>
                      </a:p>
                    </a:txBody>
                    <a:tcPr marL="76305" marR="76305" marT="53411" marB="53411"/>
                  </a:tc>
                  <a:extLst>
                    <a:ext uri="{0D108BD9-81ED-4DB2-BD59-A6C34878D82A}">
                      <a16:rowId xmlns:a16="http://schemas.microsoft.com/office/drawing/2014/main" val="10002"/>
                    </a:ext>
                  </a:extLst>
                </a:tr>
                <a:tr h="1108886">
                  <a:tc>
                    <a:txBody>
                      <a:bodyPr/>
                      <a:lstStyle/>
                      <a:p>
                        <a:pPr marL="0" marR="0" lvl="0" indent="0" algn="l" rtl="0">
                          <a:spcBef>
                            <a:spcPts val="0"/>
                          </a:spcBef>
                          <a:spcAft>
                            <a:spcPts val="0"/>
                          </a:spcAft>
                          <a:buNone/>
                        </a:pPr>
                        <a:r>
                          <a:rPr lang="en-US" sz="1600" u="none" strike="noStrike" cap="none"/>
                          <a:t>Tier 2</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Facility test resource (~10 + nodes)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In security enclave – site dependent</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Larger scale tests</a:t>
                        </a:r>
                        <a:endParaRPr sz="1600"/>
                      </a:p>
                      <a:p>
                        <a:pPr marL="381000" marR="0" lvl="0" indent="-342900" algn="l" rtl="0">
                          <a:spcBef>
                            <a:spcPts val="0"/>
                          </a:spcBef>
                          <a:spcAft>
                            <a:spcPts val="0"/>
                          </a:spcAft>
                          <a:buClr>
                            <a:srgbClr val="000000"/>
                          </a:buClr>
                          <a:buSzPts val="1600"/>
                          <a:buFont typeface="Arial"/>
                          <a:buChar char="•"/>
                        </a:pPr>
                        <a:r>
                          <a:rPr lang="en-US" sz="1600" u="none" strike="noStrike" cap="none"/>
                          <a:t>Facility approval for projects</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a:t>Facility managed and may want to approve projects</a:t>
                        </a:r>
                        <a:endParaRPr sz="1600"/>
                      </a:p>
                      <a:p>
                        <a:pPr marL="381000" marR="0" lvl="0" indent="-342900" algn="l" rtl="0">
                          <a:lnSpc>
                            <a:spcPct val="100000"/>
                          </a:lnSpc>
                          <a:spcBef>
                            <a:spcPts val="0"/>
                          </a:spcBef>
                          <a:spcAft>
                            <a:spcPts val="0"/>
                          </a:spcAft>
                          <a:buClr>
                            <a:srgbClr val="000000"/>
                          </a:buClr>
                          <a:buSzPts val="1600"/>
                          <a:buFont typeface="Arial"/>
                          <a:buChar char="•"/>
                        </a:pPr>
                        <a:r>
                          <a:rPr lang="en-US" sz="1600" u="none" strike="noStrike" cap="none"/>
                          <a:t>Possible production security constraints</a:t>
                        </a:r>
                        <a:endParaRPr sz="1600"/>
                      </a:p>
                      <a:p>
                        <a:pPr marL="381000" marR="0" lvl="0" indent="-241300" algn="l" rtl="0">
                          <a:spcBef>
                            <a:spcPts val="0"/>
                          </a:spcBef>
                          <a:spcAft>
                            <a:spcPts val="0"/>
                          </a:spcAft>
                          <a:buClr>
                            <a:srgbClr val="000000"/>
                          </a:buClr>
                          <a:buSzPts val="2100"/>
                          <a:buFont typeface="Arial"/>
                          <a:buNone/>
                        </a:pPr>
                        <a:endParaRPr sz="1600" u="none" strike="noStrike" cap="none"/>
                      </a:p>
                    </a:txBody>
                    <a:tcPr marL="76305" marR="76305" marT="53411" marB="53411"/>
                  </a:tc>
                  <a:extLst>
                    <a:ext uri="{0D108BD9-81ED-4DB2-BD59-A6C34878D82A}">
                      <a16:rowId xmlns:a16="http://schemas.microsoft.com/office/drawing/2014/main" val="10003"/>
                    </a:ext>
                  </a:extLst>
                </a:tr>
                <a:tr h="1108886">
                  <a:tc>
                    <a:txBody>
                      <a:bodyPr/>
                      <a:lstStyle/>
                      <a:p>
                        <a:pPr marL="0" marR="0" lvl="0" indent="0" algn="l" rtl="0">
                          <a:spcBef>
                            <a:spcPts val="0"/>
                          </a:spcBef>
                          <a:spcAft>
                            <a:spcPts val="0"/>
                          </a:spcAft>
                          <a:buNone/>
                        </a:pPr>
                        <a:r>
                          <a:rPr lang="en-US" sz="1600" u="none" strike="noStrike" cap="none"/>
                          <a:t>Tier 3</a:t>
                        </a:r>
                        <a:endParaRPr sz="1600"/>
                      </a:p>
                    </a:txBody>
                    <a:tcPr marL="76305" marR="76305" marT="53411" marB="53411"/>
                  </a:tc>
                  <a:tc>
                    <a:txBody>
                      <a:bodyPr/>
                      <a:lstStyle/>
                      <a:p>
                        <a:pPr marL="381000" marR="0" lvl="0" indent="-342900" algn="l" rtl="0">
                          <a:spcBef>
                            <a:spcPts val="0"/>
                          </a:spcBef>
                          <a:spcAft>
                            <a:spcPts val="0"/>
                          </a:spcAft>
                          <a:buClr>
                            <a:srgbClr val="000000"/>
                          </a:buClr>
                          <a:buSzPts val="1600"/>
                          <a:buFont typeface="Arial"/>
                          <a:buChar char="•"/>
                        </a:pPr>
                        <a:r>
                          <a:rPr lang="en-US" sz="1600" u="none" strike="noStrike" cap="none" dirty="0"/>
                          <a:t>Production machines</a:t>
                        </a:r>
                        <a:endParaRPr sz="1600" dirty="0"/>
                      </a:p>
                      <a:p>
                        <a:pPr marL="381000" marR="0" lvl="0" indent="-342900" algn="l" rtl="0">
                          <a:spcBef>
                            <a:spcPts val="0"/>
                          </a:spcBef>
                          <a:spcAft>
                            <a:spcPts val="0"/>
                          </a:spcAft>
                          <a:buClr>
                            <a:srgbClr val="000000"/>
                          </a:buClr>
                          <a:buSzPts val="1600"/>
                          <a:buFont typeface="Arial"/>
                          <a:buChar char="•"/>
                        </a:pPr>
                        <a:r>
                          <a:rPr lang="en-US" sz="1600" u="none" strike="noStrike" cap="none" dirty="0"/>
                          <a:t>Need allocation</a:t>
                        </a:r>
                        <a:endParaRPr sz="1600" dirty="0"/>
                      </a:p>
                      <a:p>
                        <a:pPr marL="381000" marR="0" lvl="0" indent="-342900" algn="l" rtl="0">
                          <a:spcBef>
                            <a:spcPts val="0"/>
                          </a:spcBef>
                          <a:spcAft>
                            <a:spcPts val="0"/>
                          </a:spcAft>
                          <a:buClr>
                            <a:srgbClr val="000000"/>
                          </a:buClr>
                          <a:buSzPts val="1600"/>
                          <a:buFont typeface="Arial"/>
                          <a:buChar char="•"/>
                        </a:pPr>
                        <a:r>
                          <a:rPr lang="en-US" sz="1600" u="none" strike="noStrike" cap="none" dirty="0"/>
                          <a:t>Production job rules</a:t>
                        </a:r>
                        <a:endParaRPr sz="1600" dirty="0"/>
                      </a:p>
                      <a:p>
                        <a:pPr marL="381000" marR="0" lvl="0" indent="-342900" algn="l" rtl="0">
                          <a:spcBef>
                            <a:spcPts val="0"/>
                          </a:spcBef>
                          <a:spcAft>
                            <a:spcPts val="0"/>
                          </a:spcAft>
                          <a:buClr>
                            <a:srgbClr val="000000"/>
                          </a:buClr>
                          <a:buSzPts val="1600"/>
                          <a:buFont typeface="Arial"/>
                          <a:buChar char="•"/>
                        </a:pPr>
                        <a:r>
                          <a:rPr lang="en-US" sz="1600" u="none" strike="noStrike" cap="none" dirty="0"/>
                          <a:t>Scale tests</a:t>
                        </a:r>
                        <a:endParaRPr sz="1600" dirty="0"/>
                      </a:p>
                    </a:txBody>
                    <a:tcPr marL="76305" marR="76305" marT="53411" marB="53411"/>
                  </a:tc>
                  <a:tc>
                    <a:txBody>
                      <a:bodyPr/>
                      <a:lstStyle/>
                      <a:p>
                        <a:pPr marL="381000" marR="0" lvl="0" indent="-342900" algn="l" rtl="0">
                          <a:lnSpc>
                            <a:spcPct val="100000"/>
                          </a:lnSpc>
                          <a:spcBef>
                            <a:spcPts val="0"/>
                          </a:spcBef>
                          <a:spcAft>
                            <a:spcPts val="0"/>
                          </a:spcAft>
                          <a:buClr>
                            <a:srgbClr val="000000"/>
                          </a:buClr>
                          <a:buSzPts val="1600"/>
                          <a:buFont typeface="Arial"/>
                          <a:buChar char="•"/>
                        </a:pPr>
                        <a:r>
                          <a:rPr lang="en-US" sz="1600" u="none" strike="noStrike" cap="none" dirty="0"/>
                          <a:t>Facility managed and may want to approve projects</a:t>
                        </a:r>
                        <a:endParaRPr sz="1600" dirty="0"/>
                      </a:p>
                      <a:p>
                        <a:pPr marL="381000" marR="0" lvl="0" indent="-342900" algn="l" rtl="0">
                          <a:lnSpc>
                            <a:spcPct val="100000"/>
                          </a:lnSpc>
                          <a:spcBef>
                            <a:spcPts val="0"/>
                          </a:spcBef>
                          <a:spcAft>
                            <a:spcPts val="0"/>
                          </a:spcAft>
                          <a:buClr>
                            <a:srgbClr val="000000"/>
                          </a:buClr>
                          <a:buSzPts val="1600"/>
                          <a:buFont typeface="Arial"/>
                          <a:buChar char="•"/>
                        </a:pPr>
                        <a:r>
                          <a:rPr lang="en-US" sz="1600" u="none" strike="noStrike" cap="none" dirty="0"/>
                          <a:t>Production security constraints</a:t>
                        </a:r>
                        <a:endParaRPr sz="1600" dirty="0"/>
                      </a:p>
                      <a:p>
                        <a:pPr marL="381000" marR="0" lvl="0" indent="-241300" algn="l" rtl="0">
                          <a:spcBef>
                            <a:spcPts val="0"/>
                          </a:spcBef>
                          <a:spcAft>
                            <a:spcPts val="0"/>
                          </a:spcAft>
                          <a:buClr>
                            <a:srgbClr val="000000"/>
                          </a:buClr>
                          <a:buSzPts val="2100"/>
                          <a:buFont typeface="Arial"/>
                          <a:buNone/>
                        </a:pPr>
                        <a:endParaRPr sz="1600" u="none" strike="noStrike" cap="none" dirty="0"/>
                      </a:p>
                    </a:txBody>
                    <a:tcPr marL="73256" marR="73256" marT="36615" marB="36615"/>
                  </a:tc>
                  <a:extLst>
                    <a:ext uri="{0D108BD9-81ED-4DB2-BD59-A6C34878D82A}">
                      <a16:rowId xmlns:a16="http://schemas.microsoft.com/office/drawing/2014/main" val="10004"/>
                    </a:ext>
                  </a:extLst>
                </a:tr>
              </a:tbl>
            </a:graphicData>
          </a:graphic>
        </p:graphicFrame>
        <p:sp>
          <p:nvSpPr>
            <p:cNvPr id="844" name="Google Shape;844;p112"/>
            <p:cNvSpPr txBox="1"/>
            <p:nvPr/>
          </p:nvSpPr>
          <p:spPr>
            <a:xfrm>
              <a:off x="-3" y="2639373"/>
              <a:ext cx="1432427" cy="1119608"/>
            </a:xfrm>
            <a:prstGeom prst="rect">
              <a:avLst/>
            </a:prstGeom>
            <a:noFill/>
            <a:ln>
              <a:noFill/>
            </a:ln>
          </p:spPr>
          <p:txBody>
            <a:bodyPr spcFirstLastPara="1" wrap="square" lIns="121868" tIns="60909" rIns="121868" bIns="60909" anchor="t" anchorCtr="0">
              <a:noAutofit/>
            </a:bodyPr>
            <a:lstStyle/>
            <a:p>
              <a:pPr algn="ctr">
                <a:lnSpc>
                  <a:spcPct val="90000"/>
                </a:lnSpc>
                <a:spcBef>
                  <a:spcPts val="0"/>
                </a:spcBef>
                <a:spcAft>
                  <a:spcPts val="0"/>
                </a:spcAft>
              </a:pPr>
              <a:r>
                <a:rPr lang="en-US" sz="1899">
                  <a:solidFill>
                    <a:srgbClr val="000000"/>
                  </a:solidFill>
                </a:rPr>
                <a:t>CI </a:t>
              </a:r>
              <a:endParaRPr sz="1899"/>
            </a:p>
            <a:p>
              <a:pPr algn="ctr">
                <a:lnSpc>
                  <a:spcPct val="90000"/>
                </a:lnSpc>
                <a:spcBef>
                  <a:spcPts val="0"/>
                </a:spcBef>
                <a:spcAft>
                  <a:spcPts val="0"/>
                </a:spcAft>
              </a:pPr>
              <a:r>
                <a:rPr lang="en-US" sz="1899">
                  <a:solidFill>
                    <a:srgbClr val="000000"/>
                  </a:solidFill>
                </a:rPr>
                <a:t>Cross-Site </a:t>
              </a:r>
              <a:endParaRPr sz="1899"/>
            </a:p>
            <a:p>
              <a:pPr algn="ctr">
                <a:lnSpc>
                  <a:spcPct val="90000"/>
                </a:lnSpc>
                <a:spcBef>
                  <a:spcPts val="0"/>
                </a:spcBef>
                <a:spcAft>
                  <a:spcPts val="0"/>
                </a:spcAft>
              </a:pPr>
              <a:r>
                <a:rPr lang="en-US" sz="1899">
                  <a:solidFill>
                    <a:srgbClr val="000000"/>
                  </a:solidFill>
                </a:rPr>
                <a:t>Targeting</a:t>
              </a:r>
              <a:endParaRPr sz="1899"/>
            </a:p>
          </p:txBody>
        </p:sp>
        <p:sp>
          <p:nvSpPr>
            <p:cNvPr id="845" name="Google Shape;845;p112"/>
            <p:cNvSpPr/>
            <p:nvPr/>
          </p:nvSpPr>
          <p:spPr>
            <a:xfrm>
              <a:off x="1308464" y="2463802"/>
              <a:ext cx="103473" cy="1470817"/>
            </a:xfrm>
            <a:prstGeom prst="rightBrace">
              <a:avLst>
                <a:gd name="adj1" fmla="val 8333"/>
                <a:gd name="adj2" fmla="val 50000"/>
              </a:avLst>
            </a:prstGeom>
            <a:noFill/>
            <a:ln w="28575" cap="flat" cmpd="sng">
              <a:solidFill>
                <a:srgbClr val="7F7F7F"/>
              </a:solidFill>
              <a:prstDash val="solid"/>
              <a:miter lim="800000"/>
              <a:headEnd type="none" w="sm" len="sm"/>
              <a:tailEnd type="none" w="sm" len="sm"/>
            </a:ln>
          </p:spPr>
          <p:txBody>
            <a:bodyPr spcFirstLastPara="1" wrap="square" lIns="121868" tIns="60909" rIns="121868" bIns="60909" anchor="ctr" anchorCtr="0">
              <a:noAutofit/>
            </a:bodyPr>
            <a:lstStyle/>
            <a:p>
              <a:pPr algn="ctr">
                <a:spcBef>
                  <a:spcPts val="0"/>
                </a:spcBef>
                <a:spcAft>
                  <a:spcPts val="0"/>
                </a:spcAft>
              </a:pPr>
              <a:endParaRPr sz="2399">
                <a:solidFill>
                  <a:srgbClr val="000000"/>
                </a:solidFill>
                <a:latin typeface="Calibri"/>
                <a:ea typeface="Calibri"/>
                <a:cs typeface="Calibri"/>
                <a:sym typeface="Calibri"/>
              </a:endParaRPr>
            </a:p>
          </p:txBody>
        </p:sp>
        <p:sp>
          <p:nvSpPr>
            <p:cNvPr id="846" name="Google Shape;846;p112"/>
            <p:cNvSpPr txBox="1"/>
            <p:nvPr/>
          </p:nvSpPr>
          <p:spPr>
            <a:xfrm>
              <a:off x="-1" y="4513685"/>
              <a:ext cx="1432427" cy="1119608"/>
            </a:xfrm>
            <a:prstGeom prst="rect">
              <a:avLst/>
            </a:prstGeom>
            <a:noFill/>
            <a:ln>
              <a:noFill/>
            </a:ln>
          </p:spPr>
          <p:txBody>
            <a:bodyPr spcFirstLastPara="1" wrap="square" lIns="121868" tIns="60909" rIns="121868" bIns="60909" anchor="t" anchorCtr="0">
              <a:noAutofit/>
            </a:bodyPr>
            <a:lstStyle/>
            <a:p>
              <a:pPr algn="ctr">
                <a:lnSpc>
                  <a:spcPct val="90000"/>
                </a:lnSpc>
                <a:spcBef>
                  <a:spcPts val="0"/>
                </a:spcBef>
                <a:spcAft>
                  <a:spcPts val="0"/>
                </a:spcAft>
              </a:pPr>
              <a:r>
                <a:rPr lang="en-US" sz="1899">
                  <a:solidFill>
                    <a:srgbClr val="000000"/>
                  </a:solidFill>
                </a:rPr>
                <a:t>CI </a:t>
              </a:r>
              <a:endParaRPr sz="1899"/>
            </a:p>
            <a:p>
              <a:pPr algn="ctr">
                <a:lnSpc>
                  <a:spcPct val="90000"/>
                </a:lnSpc>
                <a:spcBef>
                  <a:spcPts val="0"/>
                </a:spcBef>
                <a:spcAft>
                  <a:spcPts val="0"/>
                </a:spcAft>
              </a:pPr>
              <a:r>
                <a:rPr lang="en-US" sz="1899">
                  <a:solidFill>
                    <a:srgbClr val="000000"/>
                  </a:solidFill>
                </a:rPr>
                <a:t>Cross-Site </a:t>
              </a:r>
              <a:endParaRPr sz="1899"/>
            </a:p>
            <a:p>
              <a:pPr algn="ctr">
                <a:lnSpc>
                  <a:spcPct val="90000"/>
                </a:lnSpc>
                <a:spcBef>
                  <a:spcPts val="0"/>
                </a:spcBef>
                <a:spcAft>
                  <a:spcPts val="0"/>
                </a:spcAft>
              </a:pPr>
              <a:r>
                <a:rPr lang="en-US" sz="1899">
                  <a:solidFill>
                    <a:srgbClr val="000000"/>
                  </a:solidFill>
                </a:rPr>
                <a:t>Facilitating</a:t>
              </a:r>
              <a:endParaRPr sz="1899"/>
            </a:p>
          </p:txBody>
        </p:sp>
        <p:sp>
          <p:nvSpPr>
            <p:cNvPr id="847" name="Google Shape;847;p112"/>
            <p:cNvSpPr/>
            <p:nvPr/>
          </p:nvSpPr>
          <p:spPr>
            <a:xfrm>
              <a:off x="1308459" y="4041973"/>
              <a:ext cx="103473" cy="2217922"/>
            </a:xfrm>
            <a:prstGeom prst="rightBrace">
              <a:avLst>
                <a:gd name="adj1" fmla="val 8333"/>
                <a:gd name="adj2" fmla="val 50000"/>
              </a:avLst>
            </a:prstGeom>
            <a:noFill/>
            <a:ln w="28575" cap="flat" cmpd="sng">
              <a:solidFill>
                <a:srgbClr val="7F7F7F"/>
              </a:solidFill>
              <a:prstDash val="solid"/>
              <a:miter lim="800000"/>
              <a:headEnd type="none" w="sm" len="sm"/>
              <a:tailEnd type="none" w="sm" len="sm"/>
            </a:ln>
          </p:spPr>
          <p:txBody>
            <a:bodyPr spcFirstLastPara="1" wrap="square" lIns="121868" tIns="60909" rIns="121868" bIns="60909" anchor="ctr" anchorCtr="0">
              <a:noAutofit/>
            </a:bodyPr>
            <a:lstStyle/>
            <a:p>
              <a:pPr algn="ctr">
                <a:spcBef>
                  <a:spcPts val="0"/>
                </a:spcBef>
                <a:spcAft>
                  <a:spcPts val="0"/>
                </a:spcAft>
              </a:pPr>
              <a:endParaRPr sz="2399">
                <a:solidFill>
                  <a:srgbClr val="000000"/>
                </a:solidFill>
                <a:latin typeface="Calibri"/>
                <a:ea typeface="Calibri"/>
                <a:cs typeface="Calibri"/>
                <a:sym typeface="Calibri"/>
              </a:endParaRPr>
            </a:p>
          </p:txBody>
        </p:sp>
        <p:sp>
          <p:nvSpPr>
            <p:cNvPr id="848" name="Google Shape;848;p112"/>
            <p:cNvSpPr/>
            <p:nvPr/>
          </p:nvSpPr>
          <p:spPr>
            <a:xfrm>
              <a:off x="1458570" y="2420163"/>
              <a:ext cx="10540154" cy="1621678"/>
            </a:xfrm>
            <a:prstGeom prst="rect">
              <a:avLst/>
            </a:prstGeom>
            <a:noFill/>
            <a:ln w="38100" cap="flat" cmpd="sng">
              <a:solidFill>
                <a:srgbClr val="980000"/>
              </a:solidFill>
              <a:prstDash val="solid"/>
              <a:round/>
              <a:headEnd type="none" w="sm" len="sm"/>
              <a:tailEnd type="none" w="sm" len="sm"/>
            </a:ln>
          </p:spPr>
          <p:txBody>
            <a:bodyPr spcFirstLastPara="1" wrap="square" lIns="91401" tIns="91401" rIns="91401" bIns="91401" anchor="ctr" anchorCtr="0">
              <a:noAutofit/>
            </a:bodyPr>
            <a:lstStyle/>
            <a:p>
              <a:pPr>
                <a:spcBef>
                  <a:spcPts val="0"/>
                </a:spcBef>
                <a:spcAft>
                  <a:spcPts val="0"/>
                </a:spcAft>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13"/>
          <p:cNvSpPr txBox="1">
            <a:spLocks noGrp="1"/>
          </p:cNvSpPr>
          <p:nvPr>
            <p:ph type="title"/>
          </p:nvPr>
        </p:nvSpPr>
        <p:spPr>
          <a:xfrm>
            <a:off x="190450" y="230850"/>
            <a:ext cx="11655264" cy="908163"/>
          </a:xfrm>
          <a:prstGeom prst="rect">
            <a:avLst/>
          </a:prstGeom>
          <a:noFill/>
          <a:ln>
            <a:noFill/>
          </a:ln>
        </p:spPr>
        <p:txBody>
          <a:bodyPr spcFirstLastPara="1" vert="horz" wrap="square" lIns="91401" tIns="45688" rIns="91401" bIns="45688" numCol="1" anchor="t" anchorCtr="0" compatLnSpc="1">
            <a:prstTxWarp prst="textNoShape">
              <a:avLst/>
            </a:prstTxWarp>
            <a:noAutofit/>
          </a:bodyPr>
          <a:lstStyle/>
          <a:p>
            <a:r>
              <a:rPr lang="en-US" sz="2999"/>
              <a:t>CI Readiness</a:t>
            </a:r>
            <a:endParaRPr sz="2999"/>
          </a:p>
        </p:txBody>
      </p:sp>
      <p:sp>
        <p:nvSpPr>
          <p:cNvPr id="854" name="Google Shape;854;p113"/>
          <p:cNvSpPr txBox="1"/>
          <p:nvPr/>
        </p:nvSpPr>
        <p:spPr>
          <a:xfrm>
            <a:off x="304720" y="1139029"/>
            <a:ext cx="11540994" cy="5121766"/>
          </a:xfrm>
          <a:prstGeom prst="rect">
            <a:avLst/>
          </a:prstGeom>
          <a:noFill/>
          <a:ln>
            <a:noFill/>
          </a:ln>
        </p:spPr>
        <p:txBody>
          <a:bodyPr spcFirstLastPara="1" wrap="square" lIns="121868" tIns="121868" rIns="121868" bIns="121868" anchor="t" anchorCtr="0">
            <a:noAutofit/>
          </a:bodyPr>
          <a:lstStyle/>
          <a:p>
            <a:pPr>
              <a:lnSpc>
                <a:spcPct val="90000"/>
              </a:lnSpc>
              <a:spcBef>
                <a:spcPts val="0"/>
              </a:spcBef>
              <a:spcAft>
                <a:spcPts val="0"/>
              </a:spcAft>
            </a:pPr>
            <a:r>
              <a:rPr lang="en-US" sz="1999">
                <a:solidFill>
                  <a:schemeClr val="dk1"/>
                </a:solidFill>
              </a:rPr>
              <a:t>Site readiness for OSTI hosted CI with federated runners</a:t>
            </a:r>
            <a:endParaRPr sz="1899"/>
          </a:p>
        </p:txBody>
      </p:sp>
      <p:graphicFrame>
        <p:nvGraphicFramePr>
          <p:cNvPr id="855" name="Google Shape;855;p113"/>
          <p:cNvGraphicFramePr/>
          <p:nvPr>
            <p:extLst>
              <p:ext uri="{D42A27DB-BD31-4B8C-83A1-F6EECF244321}">
                <p14:modId xmlns:p14="http://schemas.microsoft.com/office/powerpoint/2010/main" val="3270772526"/>
              </p:ext>
            </p:extLst>
          </p:nvPr>
        </p:nvGraphicFramePr>
        <p:xfrm>
          <a:off x="364904" y="1729547"/>
          <a:ext cx="11420600" cy="4296848"/>
        </p:xfrm>
        <a:graphic>
          <a:graphicData uri="http://schemas.openxmlformats.org/drawingml/2006/table">
            <a:tbl>
              <a:tblPr>
                <a:noFill/>
              </a:tblPr>
              <a:tblGrid>
                <a:gridCol w="2284130">
                  <a:extLst>
                    <a:ext uri="{9D8B030D-6E8A-4147-A177-3AD203B41FA5}">
                      <a16:colId xmlns:a16="http://schemas.microsoft.com/office/drawing/2014/main" val="20000"/>
                    </a:ext>
                  </a:extLst>
                </a:gridCol>
                <a:gridCol w="1754868">
                  <a:extLst>
                    <a:ext uri="{9D8B030D-6E8A-4147-A177-3AD203B41FA5}">
                      <a16:colId xmlns:a16="http://schemas.microsoft.com/office/drawing/2014/main" val="20001"/>
                    </a:ext>
                  </a:extLst>
                </a:gridCol>
                <a:gridCol w="2081758">
                  <a:extLst>
                    <a:ext uri="{9D8B030D-6E8A-4147-A177-3AD203B41FA5}">
                      <a16:colId xmlns:a16="http://schemas.microsoft.com/office/drawing/2014/main" val="20002"/>
                    </a:ext>
                  </a:extLst>
                </a:gridCol>
                <a:gridCol w="2568131">
                  <a:extLst>
                    <a:ext uri="{9D8B030D-6E8A-4147-A177-3AD203B41FA5}">
                      <a16:colId xmlns:a16="http://schemas.microsoft.com/office/drawing/2014/main" val="20003"/>
                    </a:ext>
                  </a:extLst>
                </a:gridCol>
                <a:gridCol w="2731713">
                  <a:extLst>
                    <a:ext uri="{9D8B030D-6E8A-4147-A177-3AD203B41FA5}">
                      <a16:colId xmlns:a16="http://schemas.microsoft.com/office/drawing/2014/main" val="20004"/>
                    </a:ext>
                  </a:extLst>
                </a:gridCol>
              </a:tblGrid>
              <a:tr h="563693">
                <a:tc>
                  <a:txBody>
                    <a:bodyPr/>
                    <a:lstStyle/>
                    <a:p>
                      <a:pPr marL="0" lvl="0" indent="0" algn="ctr" rtl="0">
                        <a:spcBef>
                          <a:spcPts val="0"/>
                        </a:spcBef>
                        <a:spcAft>
                          <a:spcPts val="0"/>
                        </a:spcAft>
                        <a:buNone/>
                      </a:pPr>
                      <a:endParaRPr sz="1900"/>
                    </a:p>
                  </a:txBody>
                  <a:tcPr marL="121868" marR="121868" marT="121868" marB="121868"/>
                </a:tc>
                <a:tc>
                  <a:txBody>
                    <a:bodyPr/>
                    <a:lstStyle/>
                    <a:p>
                      <a:pPr marL="0" lvl="0" indent="0" algn="ctr" rtl="0">
                        <a:spcBef>
                          <a:spcPts val="0"/>
                        </a:spcBef>
                        <a:spcAft>
                          <a:spcPts val="0"/>
                        </a:spcAft>
                        <a:buNone/>
                      </a:pPr>
                      <a:r>
                        <a:rPr lang="en-US" sz="2100"/>
                        <a:t>Local CI</a:t>
                      </a:r>
                      <a:endParaRPr sz="2100"/>
                    </a:p>
                  </a:txBody>
                  <a:tcPr marL="121868" marR="121868" marT="121868" marB="121868">
                    <a:solidFill>
                      <a:schemeClr val="accent3"/>
                    </a:solidFill>
                  </a:tcPr>
                </a:tc>
                <a:tc>
                  <a:txBody>
                    <a:bodyPr/>
                    <a:lstStyle/>
                    <a:p>
                      <a:pPr marL="0" lvl="0" indent="0" algn="ctr" rtl="0">
                        <a:spcBef>
                          <a:spcPts val="0"/>
                        </a:spcBef>
                        <a:spcAft>
                          <a:spcPts val="0"/>
                        </a:spcAft>
                        <a:buNone/>
                      </a:pPr>
                      <a:r>
                        <a:rPr lang="en-US" sz="2100"/>
                        <a:t>MOU</a:t>
                      </a:r>
                      <a:endParaRPr sz="2100"/>
                    </a:p>
                  </a:txBody>
                  <a:tcPr marL="121868" marR="121868" marT="121868" marB="121868">
                    <a:solidFill>
                      <a:schemeClr val="accent3"/>
                    </a:solidFill>
                  </a:tcPr>
                </a:tc>
                <a:tc>
                  <a:txBody>
                    <a:bodyPr/>
                    <a:lstStyle/>
                    <a:p>
                      <a:pPr marL="0" lvl="0" indent="0" algn="ctr" rtl="0">
                        <a:spcBef>
                          <a:spcPts val="0"/>
                        </a:spcBef>
                        <a:spcAft>
                          <a:spcPts val="0"/>
                        </a:spcAft>
                        <a:buNone/>
                      </a:pPr>
                      <a:r>
                        <a:rPr lang="en-US" sz="2100"/>
                        <a:t>Auth Endpoint</a:t>
                      </a:r>
                      <a:endParaRPr sz="2100"/>
                    </a:p>
                  </a:txBody>
                  <a:tcPr marL="121868" marR="121868" marT="121868" marB="121868">
                    <a:solidFill>
                      <a:schemeClr val="accent3"/>
                    </a:solidFill>
                  </a:tcPr>
                </a:tc>
                <a:tc>
                  <a:txBody>
                    <a:bodyPr/>
                    <a:lstStyle/>
                    <a:p>
                      <a:pPr marL="0" lvl="0" indent="0" algn="ctr" rtl="0">
                        <a:spcBef>
                          <a:spcPts val="0"/>
                        </a:spcBef>
                        <a:spcAft>
                          <a:spcPts val="0"/>
                        </a:spcAft>
                        <a:buNone/>
                      </a:pPr>
                      <a:r>
                        <a:rPr lang="en-US" sz="2100"/>
                        <a:t>Federated(OSTI) CI</a:t>
                      </a:r>
                      <a:endParaRPr sz="2100"/>
                    </a:p>
                  </a:txBody>
                  <a:tcPr marL="121868" marR="121868" marT="121868" marB="121868">
                    <a:solidFill>
                      <a:schemeClr val="accent3"/>
                    </a:solidFill>
                  </a:tcPr>
                </a:tc>
                <a:extLst>
                  <a:ext uri="{0D108BD9-81ED-4DB2-BD59-A6C34878D82A}">
                    <a16:rowId xmlns:a16="http://schemas.microsoft.com/office/drawing/2014/main" val="10000"/>
                  </a:ext>
                </a:extLst>
              </a:tr>
              <a:tr h="533221">
                <a:tc>
                  <a:txBody>
                    <a:bodyPr/>
                    <a:lstStyle/>
                    <a:p>
                      <a:pPr marL="0" lvl="0" indent="0" algn="ctr" rtl="0">
                        <a:spcBef>
                          <a:spcPts val="0"/>
                        </a:spcBef>
                        <a:spcAft>
                          <a:spcPts val="0"/>
                        </a:spcAft>
                        <a:buNone/>
                      </a:pPr>
                      <a:r>
                        <a:rPr lang="en-US" sz="1900"/>
                        <a:t>ORNL</a:t>
                      </a:r>
                      <a:endParaRPr sz="1900"/>
                    </a:p>
                  </a:txBody>
                  <a:tcPr marL="121868" marR="121868" marT="121868" marB="121868"/>
                </a:tc>
                <a:tc>
                  <a:txBody>
                    <a:bodyPr/>
                    <a:lstStyle/>
                    <a:p>
                      <a:pPr marL="0" lvl="0" indent="0" algn="ctr" rtl="0">
                        <a:spcBef>
                          <a:spcPts val="0"/>
                        </a:spcBef>
                        <a:spcAft>
                          <a:spcPts val="0"/>
                        </a:spcAft>
                        <a:buNone/>
                      </a:pPr>
                      <a:r>
                        <a:rPr lang="en-US" sz="1700"/>
                        <a:t>Available</a:t>
                      </a:r>
                      <a:endParaRPr sz="1700"/>
                    </a:p>
                  </a:txBody>
                  <a:tcPr marL="121868" marR="121868" marT="121868" marB="121868"/>
                </a:tc>
                <a:tc>
                  <a:txBody>
                    <a:bodyPr/>
                    <a:lstStyle/>
                    <a:p>
                      <a:pPr marL="0" lvl="0" indent="0" algn="ctr" rtl="0">
                        <a:spcBef>
                          <a:spcPts val="0"/>
                        </a:spcBef>
                        <a:spcAft>
                          <a:spcPts val="0"/>
                        </a:spcAft>
                        <a:buNone/>
                      </a:pPr>
                      <a:r>
                        <a:rPr lang="en-US" sz="1700"/>
                        <a:t>In-process</a:t>
                      </a:r>
                      <a:endParaRPr sz="1700"/>
                    </a:p>
                  </a:txBody>
                  <a:tcPr marL="121868" marR="121868" marT="121868" marB="121868"/>
                </a:tc>
                <a:tc>
                  <a:txBody>
                    <a:bodyPr/>
                    <a:lstStyle/>
                    <a:p>
                      <a:pPr marL="0" lvl="0" indent="0" algn="ctr" rtl="0">
                        <a:spcBef>
                          <a:spcPts val="0"/>
                        </a:spcBef>
                        <a:spcAft>
                          <a:spcPts val="0"/>
                        </a:spcAft>
                        <a:buNone/>
                      </a:pPr>
                      <a:r>
                        <a:rPr lang="en-US" sz="1700"/>
                        <a:t>In-process: 2/2020</a:t>
                      </a:r>
                      <a:endParaRPr sz="1700"/>
                    </a:p>
                  </a:txBody>
                  <a:tcPr marL="121868" marR="121868" marT="121868" marB="121868"/>
                </a:tc>
                <a:tc>
                  <a:txBody>
                    <a:bodyPr/>
                    <a:lstStyle/>
                    <a:p>
                      <a:pPr marL="0" lvl="0" indent="0" algn="ctr" rtl="0">
                        <a:spcBef>
                          <a:spcPts val="0"/>
                        </a:spcBef>
                        <a:spcAft>
                          <a:spcPts val="0"/>
                        </a:spcAft>
                        <a:buNone/>
                      </a:pPr>
                      <a:endParaRPr sz="1700"/>
                    </a:p>
                  </a:txBody>
                  <a:tcPr marL="121868" marR="121868" marT="121868" marB="121868"/>
                </a:tc>
                <a:extLst>
                  <a:ext uri="{0D108BD9-81ED-4DB2-BD59-A6C34878D82A}">
                    <a16:rowId xmlns:a16="http://schemas.microsoft.com/office/drawing/2014/main" val="10001"/>
                  </a:ext>
                </a:extLst>
              </a:tr>
              <a:tr h="533221">
                <a:tc>
                  <a:txBody>
                    <a:bodyPr/>
                    <a:lstStyle/>
                    <a:p>
                      <a:pPr marL="0" lvl="0" indent="0" algn="ctr" rtl="0">
                        <a:spcBef>
                          <a:spcPts val="0"/>
                        </a:spcBef>
                        <a:spcAft>
                          <a:spcPts val="0"/>
                        </a:spcAft>
                        <a:buNone/>
                      </a:pPr>
                      <a:r>
                        <a:rPr lang="en-US" sz="1900"/>
                        <a:t>NERSC</a:t>
                      </a:r>
                      <a:endParaRPr sz="19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t>Available</a:t>
                      </a:r>
                      <a:endParaRPr sz="17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t>In-process</a:t>
                      </a:r>
                      <a:endParaRPr sz="1700"/>
                    </a:p>
                  </a:txBody>
                  <a:tcPr marL="121868" marR="121868" marT="121868" marB="121868"/>
                </a:tc>
                <a:tc>
                  <a:txBody>
                    <a:bodyPr/>
                    <a:lstStyle/>
                    <a:p>
                      <a:pPr marL="0" lvl="0" indent="0" algn="ctr" rtl="0">
                        <a:spcBef>
                          <a:spcPts val="0"/>
                        </a:spcBef>
                        <a:spcAft>
                          <a:spcPts val="0"/>
                        </a:spcAft>
                        <a:buNone/>
                      </a:pPr>
                      <a:r>
                        <a:rPr lang="en-US" sz="1700"/>
                        <a:t>Complete</a:t>
                      </a:r>
                      <a:endParaRPr sz="1700"/>
                    </a:p>
                  </a:txBody>
                  <a:tcPr marL="121868" marR="121868" marT="121868" marB="121868"/>
                </a:tc>
                <a:tc>
                  <a:txBody>
                    <a:bodyPr/>
                    <a:lstStyle/>
                    <a:p>
                      <a:pPr marL="0" lvl="0" indent="0" algn="ctr" rtl="0">
                        <a:spcBef>
                          <a:spcPts val="0"/>
                        </a:spcBef>
                        <a:spcAft>
                          <a:spcPts val="0"/>
                        </a:spcAft>
                        <a:buNone/>
                      </a:pPr>
                      <a:r>
                        <a:rPr lang="en-US" sz="1700"/>
                        <a:t>In-process</a:t>
                      </a:r>
                      <a:endParaRPr sz="1700"/>
                    </a:p>
                  </a:txBody>
                  <a:tcPr marL="121868" marR="121868" marT="121868" marB="121868"/>
                </a:tc>
                <a:extLst>
                  <a:ext uri="{0D108BD9-81ED-4DB2-BD59-A6C34878D82A}">
                    <a16:rowId xmlns:a16="http://schemas.microsoft.com/office/drawing/2014/main" val="10002"/>
                  </a:ext>
                </a:extLst>
              </a:tr>
              <a:tr h="533221">
                <a:tc>
                  <a:txBody>
                    <a:bodyPr/>
                    <a:lstStyle/>
                    <a:p>
                      <a:pPr marL="0" lvl="0" indent="0" algn="ctr" rtl="0">
                        <a:spcBef>
                          <a:spcPts val="0"/>
                        </a:spcBef>
                        <a:spcAft>
                          <a:spcPts val="0"/>
                        </a:spcAft>
                        <a:buNone/>
                      </a:pPr>
                      <a:r>
                        <a:rPr lang="en-US" sz="1900"/>
                        <a:t>ANL</a:t>
                      </a:r>
                      <a:endParaRPr sz="19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t>Available</a:t>
                      </a:r>
                      <a:endParaRPr sz="17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t>In-process</a:t>
                      </a:r>
                      <a:endParaRPr sz="17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solidFill>
                            <a:schemeClr val="dk1"/>
                          </a:solidFill>
                        </a:rPr>
                        <a:t>In-process: 2/2020</a:t>
                      </a:r>
                      <a:endParaRPr sz="1700"/>
                    </a:p>
                  </a:txBody>
                  <a:tcPr marL="121868" marR="121868" marT="121868" marB="121868"/>
                </a:tc>
                <a:tc>
                  <a:txBody>
                    <a:bodyPr/>
                    <a:lstStyle/>
                    <a:p>
                      <a:pPr marL="0" lvl="0" indent="0" algn="ctr" rtl="0">
                        <a:spcBef>
                          <a:spcPts val="0"/>
                        </a:spcBef>
                        <a:spcAft>
                          <a:spcPts val="0"/>
                        </a:spcAft>
                        <a:buNone/>
                      </a:pPr>
                      <a:endParaRPr sz="1700"/>
                    </a:p>
                  </a:txBody>
                  <a:tcPr marL="121868" marR="121868" marT="121868" marB="121868"/>
                </a:tc>
                <a:extLst>
                  <a:ext uri="{0D108BD9-81ED-4DB2-BD59-A6C34878D82A}">
                    <a16:rowId xmlns:a16="http://schemas.microsoft.com/office/drawing/2014/main" val="10003"/>
                  </a:ext>
                </a:extLst>
              </a:tr>
              <a:tr h="533221">
                <a:tc>
                  <a:txBody>
                    <a:bodyPr/>
                    <a:lstStyle/>
                    <a:p>
                      <a:pPr marL="0" lvl="0" indent="0" algn="ctr" rtl="0">
                        <a:spcBef>
                          <a:spcPts val="0"/>
                        </a:spcBef>
                        <a:spcAft>
                          <a:spcPts val="0"/>
                        </a:spcAft>
                        <a:buNone/>
                      </a:pPr>
                      <a:r>
                        <a:rPr lang="en-US" sz="1900"/>
                        <a:t>LANL</a:t>
                      </a:r>
                      <a:endParaRPr sz="19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t>Available</a:t>
                      </a:r>
                      <a:endParaRPr sz="17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t>In-process</a:t>
                      </a:r>
                      <a:endParaRPr sz="1700"/>
                    </a:p>
                  </a:txBody>
                  <a:tcPr marL="121868" marR="121868" marT="121868" marB="121868"/>
                </a:tc>
                <a:tc>
                  <a:txBody>
                    <a:bodyPr/>
                    <a:lstStyle/>
                    <a:p>
                      <a:pPr marL="0" lvl="0" indent="0" algn="ctr" rtl="0">
                        <a:spcBef>
                          <a:spcPts val="0"/>
                        </a:spcBef>
                        <a:spcAft>
                          <a:spcPts val="0"/>
                        </a:spcAft>
                        <a:buNone/>
                      </a:pPr>
                      <a:r>
                        <a:rPr lang="en-US" sz="1700"/>
                        <a:t>In-process</a:t>
                      </a:r>
                      <a:endParaRPr sz="1700"/>
                    </a:p>
                  </a:txBody>
                  <a:tcPr marL="121868" marR="121868" marT="121868" marB="121868"/>
                </a:tc>
                <a:tc>
                  <a:txBody>
                    <a:bodyPr/>
                    <a:lstStyle/>
                    <a:p>
                      <a:pPr marL="0" lvl="0" indent="0" algn="ctr" rtl="0">
                        <a:spcBef>
                          <a:spcPts val="0"/>
                        </a:spcBef>
                        <a:spcAft>
                          <a:spcPts val="0"/>
                        </a:spcAft>
                        <a:buNone/>
                      </a:pPr>
                      <a:endParaRPr sz="1700"/>
                    </a:p>
                  </a:txBody>
                  <a:tcPr marL="121868" marR="121868" marT="121868" marB="121868"/>
                </a:tc>
                <a:extLst>
                  <a:ext uri="{0D108BD9-81ED-4DB2-BD59-A6C34878D82A}">
                    <a16:rowId xmlns:a16="http://schemas.microsoft.com/office/drawing/2014/main" val="10004"/>
                  </a:ext>
                </a:extLst>
              </a:tr>
              <a:tr h="533221">
                <a:tc>
                  <a:txBody>
                    <a:bodyPr/>
                    <a:lstStyle/>
                    <a:p>
                      <a:pPr marL="0" lvl="0" indent="0" algn="ctr" rtl="0">
                        <a:spcBef>
                          <a:spcPts val="0"/>
                        </a:spcBef>
                        <a:spcAft>
                          <a:spcPts val="0"/>
                        </a:spcAft>
                        <a:buNone/>
                      </a:pPr>
                      <a:r>
                        <a:rPr lang="en-US" sz="1900"/>
                        <a:t>LLNL</a:t>
                      </a:r>
                      <a:endParaRPr sz="19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t>Available</a:t>
                      </a:r>
                      <a:endParaRPr sz="17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t>In-process</a:t>
                      </a:r>
                      <a:endParaRPr sz="17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solidFill>
                            <a:schemeClr val="dk1"/>
                          </a:solidFill>
                        </a:rPr>
                        <a:t>In-process</a:t>
                      </a:r>
                      <a:endParaRPr sz="1700"/>
                    </a:p>
                  </a:txBody>
                  <a:tcPr marL="121868" marR="121868" marT="121868" marB="121868"/>
                </a:tc>
                <a:tc>
                  <a:txBody>
                    <a:bodyPr/>
                    <a:lstStyle/>
                    <a:p>
                      <a:pPr marL="0" lvl="0" indent="0" algn="ctr" rtl="0">
                        <a:spcBef>
                          <a:spcPts val="0"/>
                        </a:spcBef>
                        <a:spcAft>
                          <a:spcPts val="0"/>
                        </a:spcAft>
                        <a:buNone/>
                      </a:pPr>
                      <a:endParaRPr sz="1700"/>
                    </a:p>
                  </a:txBody>
                  <a:tcPr marL="121868" marR="121868" marT="121868" marB="121868"/>
                </a:tc>
                <a:extLst>
                  <a:ext uri="{0D108BD9-81ED-4DB2-BD59-A6C34878D82A}">
                    <a16:rowId xmlns:a16="http://schemas.microsoft.com/office/drawing/2014/main" val="10005"/>
                  </a:ext>
                </a:extLst>
              </a:tr>
              <a:tr h="533221">
                <a:tc>
                  <a:txBody>
                    <a:bodyPr/>
                    <a:lstStyle/>
                    <a:p>
                      <a:pPr marL="0" lvl="0" indent="0" algn="ctr" rtl="0">
                        <a:spcBef>
                          <a:spcPts val="0"/>
                        </a:spcBef>
                        <a:spcAft>
                          <a:spcPts val="0"/>
                        </a:spcAft>
                        <a:buNone/>
                      </a:pPr>
                      <a:r>
                        <a:rPr lang="en-US" sz="1900">
                          <a:solidFill>
                            <a:schemeClr val="dk1"/>
                          </a:solidFill>
                        </a:rPr>
                        <a:t>SNL</a:t>
                      </a:r>
                      <a:endParaRPr sz="19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solidFill>
                            <a:schemeClr val="dk1"/>
                          </a:solidFill>
                        </a:rPr>
                        <a:t>Available</a:t>
                      </a:r>
                      <a:endParaRPr sz="17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solidFill>
                            <a:schemeClr val="dk1"/>
                          </a:solidFill>
                        </a:rPr>
                        <a:t>In-process</a:t>
                      </a:r>
                      <a:endParaRPr sz="17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solidFill>
                            <a:schemeClr val="dk1"/>
                          </a:solidFill>
                        </a:rPr>
                        <a:t>In-process</a:t>
                      </a:r>
                      <a:endParaRPr sz="1700">
                        <a:solidFill>
                          <a:schemeClr val="dk1"/>
                        </a:solidFill>
                      </a:endParaRPr>
                    </a:p>
                  </a:txBody>
                  <a:tcPr marL="121868" marR="121868" marT="121868" marB="121868"/>
                </a:tc>
                <a:tc>
                  <a:txBody>
                    <a:bodyPr/>
                    <a:lstStyle/>
                    <a:p>
                      <a:pPr marL="0" lvl="0" indent="0" algn="ctr" rtl="0">
                        <a:spcBef>
                          <a:spcPts val="0"/>
                        </a:spcBef>
                        <a:spcAft>
                          <a:spcPts val="0"/>
                        </a:spcAft>
                        <a:buNone/>
                      </a:pPr>
                      <a:endParaRPr sz="1700"/>
                    </a:p>
                  </a:txBody>
                  <a:tcPr marL="121868" marR="121868" marT="121868" marB="121868"/>
                </a:tc>
                <a:extLst>
                  <a:ext uri="{0D108BD9-81ED-4DB2-BD59-A6C34878D82A}">
                    <a16:rowId xmlns:a16="http://schemas.microsoft.com/office/drawing/2014/main" val="10006"/>
                  </a:ext>
                </a:extLst>
              </a:tr>
              <a:tr h="533221">
                <a:tc>
                  <a:txBody>
                    <a:bodyPr/>
                    <a:lstStyle/>
                    <a:p>
                      <a:pPr marL="0" lvl="0" indent="0" algn="ctr" rtl="0">
                        <a:spcBef>
                          <a:spcPts val="0"/>
                        </a:spcBef>
                        <a:spcAft>
                          <a:spcPts val="0"/>
                        </a:spcAft>
                        <a:buNone/>
                      </a:pPr>
                      <a:r>
                        <a:rPr lang="en-US" sz="1900"/>
                        <a:t>NMC</a:t>
                      </a:r>
                      <a:endParaRPr sz="1900"/>
                    </a:p>
                  </a:txBody>
                  <a:tcPr marL="121868" marR="121868" marT="121868" marB="121868"/>
                </a:tc>
                <a:tc>
                  <a:txBody>
                    <a:bodyPr/>
                    <a:lstStyle/>
                    <a:p>
                      <a:pPr marL="0" lvl="0" indent="0" algn="ctr" rtl="0">
                        <a:spcBef>
                          <a:spcPts val="0"/>
                        </a:spcBef>
                        <a:spcAft>
                          <a:spcPts val="0"/>
                        </a:spcAft>
                        <a:buNone/>
                      </a:pPr>
                      <a:endParaRPr sz="17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t>In-process</a:t>
                      </a:r>
                      <a:endParaRPr sz="1700"/>
                    </a:p>
                  </a:txBody>
                  <a:tcPr marL="121868" marR="121868" marT="121868" marB="121868"/>
                </a:tc>
                <a:tc>
                  <a:txBody>
                    <a:bodyPr/>
                    <a:lstStyle/>
                    <a:p>
                      <a:pPr marL="0" lvl="0" indent="0" algn="ctr" rtl="0">
                        <a:spcBef>
                          <a:spcPts val="0"/>
                        </a:spcBef>
                        <a:spcAft>
                          <a:spcPts val="0"/>
                        </a:spcAft>
                        <a:buClr>
                          <a:schemeClr val="dk1"/>
                        </a:buClr>
                        <a:buSzPts val="1500"/>
                        <a:buFont typeface="Arial"/>
                        <a:buNone/>
                      </a:pPr>
                      <a:r>
                        <a:rPr lang="en-US" sz="1700">
                          <a:solidFill>
                            <a:schemeClr val="dk1"/>
                          </a:solidFill>
                        </a:rPr>
                        <a:t>In-process: 1/2020</a:t>
                      </a:r>
                      <a:endParaRPr sz="1700"/>
                    </a:p>
                  </a:txBody>
                  <a:tcPr marL="121868" marR="121868" marT="121868" marB="121868"/>
                </a:tc>
                <a:tc>
                  <a:txBody>
                    <a:bodyPr/>
                    <a:lstStyle/>
                    <a:p>
                      <a:pPr marL="0" lvl="0" indent="0" algn="ctr" rtl="0">
                        <a:spcBef>
                          <a:spcPts val="0"/>
                        </a:spcBef>
                        <a:spcAft>
                          <a:spcPts val="0"/>
                        </a:spcAft>
                        <a:buNone/>
                      </a:pPr>
                      <a:r>
                        <a:rPr lang="en-US" sz="1700" dirty="0"/>
                        <a:t>Complete</a:t>
                      </a:r>
                      <a:endParaRPr sz="1700" dirty="0"/>
                    </a:p>
                  </a:txBody>
                  <a:tcPr marL="121868" marR="121868" marT="121868" marB="121868"/>
                </a:tc>
                <a:extLst>
                  <a:ext uri="{0D108BD9-81ED-4DB2-BD59-A6C34878D82A}">
                    <a16:rowId xmlns:a16="http://schemas.microsoft.com/office/drawing/2014/main" val="10007"/>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14"/>
          <p:cNvSpPr txBox="1">
            <a:spLocks noGrp="1"/>
          </p:cNvSpPr>
          <p:nvPr>
            <p:ph type="title"/>
          </p:nvPr>
        </p:nvSpPr>
        <p:spPr>
          <a:xfrm>
            <a:off x="190450" y="230850"/>
            <a:ext cx="11655264" cy="908163"/>
          </a:xfrm>
          <a:prstGeom prst="rect">
            <a:avLst/>
          </a:prstGeom>
          <a:noFill/>
          <a:ln>
            <a:noFill/>
          </a:ln>
        </p:spPr>
        <p:txBody>
          <a:bodyPr spcFirstLastPara="1" vert="horz" wrap="square" lIns="91401" tIns="45688" rIns="91401" bIns="45688" numCol="1" anchor="t" anchorCtr="0" compatLnSpc="1">
            <a:prstTxWarp prst="textNoShape">
              <a:avLst/>
            </a:prstTxWarp>
            <a:noAutofit/>
          </a:bodyPr>
          <a:lstStyle/>
          <a:p>
            <a:r>
              <a:rPr lang="en-US" sz="3999"/>
              <a:t>What’s available and Where?</a:t>
            </a:r>
            <a:endParaRPr sz="3999"/>
          </a:p>
        </p:txBody>
      </p:sp>
      <p:sp>
        <p:nvSpPr>
          <p:cNvPr id="861" name="Google Shape;861;p114"/>
          <p:cNvSpPr txBox="1"/>
          <p:nvPr/>
        </p:nvSpPr>
        <p:spPr>
          <a:xfrm>
            <a:off x="304720" y="1139030"/>
            <a:ext cx="6382338" cy="4441543"/>
          </a:xfrm>
          <a:prstGeom prst="rect">
            <a:avLst/>
          </a:prstGeom>
          <a:noFill/>
          <a:ln>
            <a:noFill/>
          </a:ln>
        </p:spPr>
        <p:txBody>
          <a:bodyPr spcFirstLastPara="1" wrap="square" lIns="121868" tIns="121868" rIns="121868" bIns="121868" anchor="t" anchorCtr="0">
            <a:noAutofit/>
          </a:bodyPr>
          <a:lstStyle/>
          <a:p>
            <a:pPr>
              <a:lnSpc>
                <a:spcPct val="90000"/>
              </a:lnSpc>
              <a:spcBef>
                <a:spcPts val="0"/>
              </a:spcBef>
              <a:spcAft>
                <a:spcPts val="0"/>
              </a:spcAft>
            </a:pPr>
            <a:r>
              <a:rPr lang="en-US" sz="1899">
                <a:solidFill>
                  <a:schemeClr val="dk1"/>
                </a:solidFill>
              </a:rPr>
              <a:t>ANL</a:t>
            </a:r>
            <a:endParaRPr sz="1899">
              <a:solidFill>
                <a:schemeClr val="dk1"/>
              </a:solidFill>
            </a:endParaRPr>
          </a:p>
          <a:p>
            <a:pPr marL="609417" indent="-425322">
              <a:lnSpc>
                <a:spcPct val="90000"/>
              </a:lnSpc>
              <a:spcBef>
                <a:spcPts val="0"/>
              </a:spcBef>
              <a:spcAft>
                <a:spcPts val="0"/>
              </a:spcAft>
              <a:buClr>
                <a:schemeClr val="dk1"/>
              </a:buClr>
              <a:buSzPts val="1900"/>
              <a:buChar char="●"/>
            </a:pPr>
            <a:r>
              <a:rPr lang="en-US" sz="1899">
                <a:solidFill>
                  <a:schemeClr val="dk1"/>
                </a:solidFill>
              </a:rPr>
              <a:t>Local Gitlab CE Server with ECP enhanced runners</a:t>
            </a:r>
            <a:endParaRPr sz="1899">
              <a:solidFill>
                <a:schemeClr val="dk1"/>
              </a:solidFill>
            </a:endParaRPr>
          </a:p>
          <a:p>
            <a:pPr marL="609417" indent="-425322">
              <a:lnSpc>
                <a:spcPct val="90000"/>
              </a:lnSpc>
              <a:spcBef>
                <a:spcPts val="0"/>
              </a:spcBef>
              <a:spcAft>
                <a:spcPts val="0"/>
              </a:spcAft>
              <a:buClr>
                <a:schemeClr val="dk1"/>
              </a:buClr>
              <a:buSzPts val="1900"/>
              <a:buChar char="●"/>
            </a:pPr>
            <a:r>
              <a:rPr lang="en-US" sz="1899">
                <a:solidFill>
                  <a:schemeClr val="dk1"/>
                </a:solidFill>
              </a:rPr>
              <a:t>Integration with Iota(test) and Theta HPC systems</a:t>
            </a:r>
            <a:endParaRPr sz="1899">
              <a:solidFill>
                <a:schemeClr val="dk1"/>
              </a:solidFill>
            </a:endParaRPr>
          </a:p>
          <a:p>
            <a:pPr>
              <a:lnSpc>
                <a:spcPct val="90000"/>
              </a:lnSpc>
              <a:spcBef>
                <a:spcPts val="0"/>
              </a:spcBef>
              <a:spcAft>
                <a:spcPts val="0"/>
              </a:spcAft>
            </a:pPr>
            <a:endParaRPr sz="1899">
              <a:solidFill>
                <a:schemeClr val="dk1"/>
              </a:solidFill>
            </a:endParaRPr>
          </a:p>
          <a:p>
            <a:pPr>
              <a:lnSpc>
                <a:spcPct val="90000"/>
              </a:lnSpc>
              <a:spcBef>
                <a:spcPts val="0"/>
              </a:spcBef>
              <a:spcAft>
                <a:spcPts val="0"/>
              </a:spcAft>
            </a:pPr>
            <a:r>
              <a:rPr lang="en-US" sz="1899">
                <a:solidFill>
                  <a:schemeClr val="dk1"/>
                </a:solidFill>
              </a:rPr>
              <a:t>ORNL</a:t>
            </a:r>
            <a:endParaRPr sz="1899">
              <a:solidFill>
                <a:schemeClr val="dk1"/>
              </a:solidFill>
            </a:endParaRPr>
          </a:p>
          <a:p>
            <a:pPr marL="609417" indent="-425322">
              <a:lnSpc>
                <a:spcPct val="90000"/>
              </a:lnSpc>
              <a:spcBef>
                <a:spcPts val="0"/>
              </a:spcBef>
              <a:spcAft>
                <a:spcPts val="0"/>
              </a:spcAft>
              <a:buClr>
                <a:schemeClr val="dk1"/>
              </a:buClr>
              <a:buSzPts val="1900"/>
              <a:buChar char="●"/>
            </a:pPr>
            <a:r>
              <a:rPr lang="en-US" sz="1899">
                <a:solidFill>
                  <a:schemeClr val="dk1"/>
                </a:solidFill>
              </a:rPr>
              <a:t>Local Gitlab EE Server with ECP enhanced runners</a:t>
            </a:r>
            <a:endParaRPr sz="1899">
              <a:solidFill>
                <a:schemeClr val="dk1"/>
              </a:solidFill>
            </a:endParaRPr>
          </a:p>
          <a:p>
            <a:pPr marL="609417" indent="-425322">
              <a:lnSpc>
                <a:spcPct val="90000"/>
              </a:lnSpc>
              <a:spcBef>
                <a:spcPts val="0"/>
              </a:spcBef>
              <a:spcAft>
                <a:spcPts val="0"/>
              </a:spcAft>
              <a:buClr>
                <a:schemeClr val="dk1"/>
              </a:buClr>
              <a:buSzPts val="1900"/>
              <a:buChar char="●"/>
            </a:pPr>
            <a:r>
              <a:rPr lang="en-US" sz="1899">
                <a:solidFill>
                  <a:schemeClr val="dk1"/>
                </a:solidFill>
              </a:rPr>
              <a:t>Integration with Ascent(test) HPC system</a:t>
            </a:r>
            <a:endParaRPr sz="1899">
              <a:solidFill>
                <a:schemeClr val="dk1"/>
              </a:solidFill>
            </a:endParaRPr>
          </a:p>
          <a:p>
            <a:pPr>
              <a:lnSpc>
                <a:spcPct val="90000"/>
              </a:lnSpc>
              <a:spcBef>
                <a:spcPts val="0"/>
              </a:spcBef>
              <a:spcAft>
                <a:spcPts val="0"/>
              </a:spcAft>
            </a:pPr>
            <a:endParaRPr sz="1899">
              <a:solidFill>
                <a:schemeClr val="dk1"/>
              </a:solidFill>
            </a:endParaRPr>
          </a:p>
          <a:p>
            <a:pPr>
              <a:lnSpc>
                <a:spcPct val="90000"/>
              </a:lnSpc>
              <a:spcBef>
                <a:spcPts val="0"/>
              </a:spcBef>
              <a:spcAft>
                <a:spcPts val="0"/>
              </a:spcAft>
            </a:pPr>
            <a:r>
              <a:rPr lang="en-US" sz="1899">
                <a:solidFill>
                  <a:schemeClr val="dk1"/>
                </a:solidFill>
              </a:rPr>
              <a:t>NERSC</a:t>
            </a:r>
            <a:endParaRPr sz="1899">
              <a:solidFill>
                <a:schemeClr val="dk1"/>
              </a:solidFill>
            </a:endParaRPr>
          </a:p>
          <a:p>
            <a:pPr marL="609417" indent="-425322">
              <a:lnSpc>
                <a:spcPct val="90000"/>
              </a:lnSpc>
              <a:spcBef>
                <a:spcPts val="0"/>
              </a:spcBef>
              <a:spcAft>
                <a:spcPts val="0"/>
              </a:spcAft>
              <a:buClr>
                <a:schemeClr val="dk1"/>
              </a:buClr>
              <a:buSzPts val="1900"/>
              <a:buChar char="●"/>
            </a:pPr>
            <a:r>
              <a:rPr lang="en-US" sz="1899">
                <a:solidFill>
                  <a:schemeClr val="dk1"/>
                </a:solidFill>
              </a:rPr>
              <a:t>Local Gitlab EE Server with ECP enhanced runners</a:t>
            </a:r>
            <a:endParaRPr sz="1899">
              <a:solidFill>
                <a:schemeClr val="dk1"/>
              </a:solidFill>
            </a:endParaRPr>
          </a:p>
          <a:p>
            <a:pPr marL="609417" indent="-425322">
              <a:lnSpc>
                <a:spcPct val="90000"/>
              </a:lnSpc>
              <a:spcBef>
                <a:spcPts val="0"/>
              </a:spcBef>
              <a:spcAft>
                <a:spcPts val="0"/>
              </a:spcAft>
              <a:buClr>
                <a:schemeClr val="dk1"/>
              </a:buClr>
              <a:buSzPts val="1900"/>
              <a:buChar char="●"/>
            </a:pPr>
            <a:r>
              <a:rPr lang="en-US" sz="1899">
                <a:solidFill>
                  <a:schemeClr val="dk1"/>
                </a:solidFill>
              </a:rPr>
              <a:t>Integration with Cori HPC system</a:t>
            </a:r>
            <a:endParaRPr sz="1899">
              <a:solidFill>
                <a:schemeClr val="dk1"/>
              </a:solidFill>
            </a:endParaRPr>
          </a:p>
          <a:p>
            <a:pPr>
              <a:lnSpc>
                <a:spcPct val="90000"/>
              </a:lnSpc>
              <a:spcBef>
                <a:spcPts val="0"/>
              </a:spcBef>
              <a:spcAft>
                <a:spcPts val="0"/>
              </a:spcAft>
            </a:pPr>
            <a:endParaRPr sz="1899">
              <a:solidFill>
                <a:schemeClr val="dk1"/>
              </a:solidFill>
            </a:endParaRPr>
          </a:p>
          <a:p>
            <a:pPr>
              <a:lnSpc>
                <a:spcPct val="90000"/>
              </a:lnSpc>
              <a:spcBef>
                <a:spcPts val="0"/>
              </a:spcBef>
              <a:spcAft>
                <a:spcPts val="0"/>
              </a:spcAft>
            </a:pPr>
            <a:r>
              <a:rPr lang="en-US" sz="1899">
                <a:solidFill>
                  <a:schemeClr val="dk1"/>
                </a:solidFill>
              </a:rPr>
              <a:t>Other</a:t>
            </a:r>
            <a:endParaRPr sz="1899">
              <a:solidFill>
                <a:schemeClr val="dk1"/>
              </a:solidFill>
            </a:endParaRPr>
          </a:p>
          <a:p>
            <a:pPr marL="609417" indent="-425322">
              <a:lnSpc>
                <a:spcPct val="90000"/>
              </a:lnSpc>
              <a:spcBef>
                <a:spcPts val="0"/>
              </a:spcBef>
              <a:spcAft>
                <a:spcPts val="0"/>
              </a:spcAft>
              <a:buClr>
                <a:schemeClr val="dk1"/>
              </a:buClr>
              <a:buSzPts val="1900"/>
              <a:buChar char="●"/>
            </a:pPr>
            <a:r>
              <a:rPr lang="en-US" sz="1899">
                <a:solidFill>
                  <a:schemeClr val="dk1"/>
                </a:solidFill>
              </a:rPr>
              <a:t>Local Gitlab CE Server with ECP enhanced runners</a:t>
            </a:r>
            <a:endParaRPr sz="1899">
              <a:solidFill>
                <a:schemeClr val="dk1"/>
              </a:solidFill>
            </a:endParaRPr>
          </a:p>
          <a:p>
            <a:pPr marL="609417" indent="-425322">
              <a:lnSpc>
                <a:spcPct val="90000"/>
              </a:lnSpc>
              <a:spcBef>
                <a:spcPts val="0"/>
              </a:spcBef>
              <a:spcAft>
                <a:spcPts val="0"/>
              </a:spcAft>
              <a:buClr>
                <a:schemeClr val="dk1"/>
              </a:buClr>
              <a:buSzPts val="1900"/>
              <a:buChar char="●"/>
            </a:pPr>
            <a:r>
              <a:rPr lang="en-US" sz="1899">
                <a:solidFill>
                  <a:schemeClr val="dk1"/>
                </a:solidFill>
              </a:rPr>
              <a:t>Integration with P9, x86, and ARM systems</a:t>
            </a:r>
            <a:endParaRPr sz="1899">
              <a:solidFill>
                <a:schemeClr val="dk1"/>
              </a:solidFill>
            </a:endParaRPr>
          </a:p>
        </p:txBody>
      </p:sp>
      <p:grpSp>
        <p:nvGrpSpPr>
          <p:cNvPr id="2" name="Group 1">
            <a:extLst>
              <a:ext uri="{FF2B5EF4-FFF2-40B4-BE49-F238E27FC236}">
                <a16:creationId xmlns:a16="http://schemas.microsoft.com/office/drawing/2014/main" id="{75BC4937-77A7-41C9-970B-66CFE3CFFB99}"/>
              </a:ext>
            </a:extLst>
          </p:cNvPr>
          <p:cNvGrpSpPr/>
          <p:nvPr/>
        </p:nvGrpSpPr>
        <p:grpSpPr>
          <a:xfrm>
            <a:off x="6624340" y="1510316"/>
            <a:ext cx="5398396" cy="4039513"/>
            <a:chOff x="6624340" y="1510316"/>
            <a:chExt cx="5398396" cy="4039513"/>
          </a:xfrm>
        </p:grpSpPr>
        <p:pic>
          <p:nvPicPr>
            <p:cNvPr id="862" name="Google Shape;862;p114"/>
            <p:cNvPicPr preferRelativeResize="0"/>
            <p:nvPr/>
          </p:nvPicPr>
          <p:blipFill>
            <a:blip r:embed="rId3">
              <a:alphaModFix/>
            </a:blip>
            <a:stretch>
              <a:fillRect/>
            </a:stretch>
          </p:blipFill>
          <p:spPr>
            <a:xfrm>
              <a:off x="6624340" y="2137953"/>
              <a:ext cx="5398396" cy="3411876"/>
            </a:xfrm>
            <a:prstGeom prst="rect">
              <a:avLst/>
            </a:prstGeom>
            <a:noFill/>
            <a:ln>
              <a:noFill/>
            </a:ln>
          </p:spPr>
        </p:pic>
        <p:sp>
          <p:nvSpPr>
            <p:cNvPr id="863" name="Google Shape;863;p114"/>
            <p:cNvSpPr txBox="1"/>
            <p:nvPr/>
          </p:nvSpPr>
          <p:spPr>
            <a:xfrm>
              <a:off x="6782300" y="1510316"/>
              <a:ext cx="5014994" cy="454981"/>
            </a:xfrm>
            <a:prstGeom prst="rect">
              <a:avLst/>
            </a:prstGeom>
            <a:noFill/>
            <a:ln>
              <a:noFill/>
            </a:ln>
          </p:spPr>
          <p:txBody>
            <a:bodyPr spcFirstLastPara="1" wrap="square" lIns="121868" tIns="121868" rIns="121868" bIns="121868" anchor="ctr" anchorCtr="0">
              <a:noAutofit/>
            </a:bodyPr>
            <a:lstStyle/>
            <a:p>
              <a:pPr algn="ctr">
                <a:spcBef>
                  <a:spcPts val="0"/>
                </a:spcBef>
                <a:spcAft>
                  <a:spcPts val="0"/>
                </a:spcAft>
              </a:pPr>
              <a:r>
                <a:rPr lang="en-US" sz="1899"/>
                <a:t>Local Preview Environments</a:t>
              </a:r>
              <a:endParaRPr sz="1899"/>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15"/>
          <p:cNvSpPr txBox="1">
            <a:spLocks noGrp="1"/>
          </p:cNvSpPr>
          <p:nvPr>
            <p:ph type="body" idx="1"/>
          </p:nvPr>
        </p:nvSpPr>
        <p:spPr>
          <a:xfrm>
            <a:off x="190450" y="1450591"/>
            <a:ext cx="6082716" cy="4608899"/>
          </a:xfrm>
          <a:prstGeom prst="rect">
            <a:avLst/>
          </a:prstGeom>
        </p:spPr>
        <p:txBody>
          <a:bodyPr spcFirstLastPara="1" vert="horz" wrap="square" lIns="91401" tIns="45688" rIns="91401" bIns="45688" numCol="1" anchor="t" anchorCtr="0" compatLnSpc="1">
            <a:prstTxWarp prst="textNoShape">
              <a:avLst/>
            </a:prstTxWarp>
            <a:noAutofit/>
          </a:bodyPr>
          <a:lstStyle/>
          <a:p>
            <a:pPr>
              <a:lnSpc>
                <a:spcPct val="115000"/>
              </a:lnSpc>
            </a:pPr>
            <a:r>
              <a:rPr lang="en-US"/>
              <a:t>Need to address ongoing requests for organized documentation</a:t>
            </a:r>
            <a:endParaRPr/>
          </a:p>
          <a:p>
            <a:pPr>
              <a:lnSpc>
                <a:spcPct val="115000"/>
              </a:lnSpc>
              <a:spcBef>
                <a:spcPts val="0"/>
              </a:spcBef>
            </a:pPr>
            <a:r>
              <a:rPr lang="en-US" u="sng">
                <a:solidFill>
                  <a:schemeClr val="hlink"/>
                </a:solidFill>
                <a:hlinkClick r:id="rId3"/>
              </a:rPr>
              <a:t>https://ecp-ci.gitlab.io</a:t>
            </a:r>
            <a:endParaRPr/>
          </a:p>
          <a:p>
            <a:pPr lvl="1">
              <a:lnSpc>
                <a:spcPct val="115000"/>
              </a:lnSpc>
              <a:spcBef>
                <a:spcPts val="0"/>
              </a:spcBef>
            </a:pPr>
            <a:r>
              <a:rPr lang="en-US"/>
              <a:t>Using GitLab Pages</a:t>
            </a:r>
            <a:endParaRPr/>
          </a:p>
          <a:p>
            <a:pPr lvl="1">
              <a:lnSpc>
                <a:spcPct val="115000"/>
              </a:lnSpc>
              <a:spcBef>
                <a:spcPts val="0"/>
              </a:spcBef>
            </a:pPr>
            <a:r>
              <a:rPr lang="en-US"/>
              <a:t>Ongoing effort to provide value up to date information</a:t>
            </a:r>
            <a:endParaRPr/>
          </a:p>
          <a:p>
            <a:pPr>
              <a:lnSpc>
                <a:spcPct val="115000"/>
              </a:lnSpc>
              <a:spcBef>
                <a:spcPts val="0"/>
              </a:spcBef>
            </a:pPr>
            <a:r>
              <a:rPr lang="en-US"/>
              <a:t>Goal is not to replace upstream documentation but highlight HPC focused enhancements and best-practices. </a:t>
            </a:r>
            <a:endParaRPr/>
          </a:p>
          <a:p>
            <a:pPr>
              <a:lnSpc>
                <a:spcPct val="115000"/>
              </a:lnSpc>
              <a:spcBef>
                <a:spcPts val="0"/>
              </a:spcBef>
            </a:pPr>
            <a:r>
              <a:rPr lang="en-US"/>
              <a:t>Site specific information organized using Confluence</a:t>
            </a:r>
            <a:endParaRPr/>
          </a:p>
          <a:p>
            <a:pPr lvl="1">
              <a:lnSpc>
                <a:spcPct val="115000"/>
              </a:lnSpc>
              <a:spcBef>
                <a:spcPts val="0"/>
              </a:spcBef>
            </a:pPr>
            <a:r>
              <a:rPr lang="en-US" u="sng">
                <a:solidFill>
                  <a:schemeClr val="hlink"/>
                </a:solidFill>
                <a:hlinkClick r:id="rId4"/>
              </a:rPr>
              <a:t>https://confluence.exascaleproject.org/display/HISD/Getting+Started+with+CI</a:t>
            </a:r>
            <a:r>
              <a:rPr lang="en-US"/>
              <a:t> </a:t>
            </a:r>
            <a:endParaRPr/>
          </a:p>
        </p:txBody>
      </p:sp>
      <p:sp>
        <p:nvSpPr>
          <p:cNvPr id="870" name="Google Shape;870;p115"/>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Documentation</a:t>
            </a:r>
            <a:endParaRPr/>
          </a:p>
        </p:txBody>
      </p:sp>
      <p:pic>
        <p:nvPicPr>
          <p:cNvPr id="871" name="Google Shape;871;p115"/>
          <p:cNvPicPr preferRelativeResize="0"/>
          <p:nvPr/>
        </p:nvPicPr>
        <p:blipFill>
          <a:blip r:embed="rId5">
            <a:alphaModFix/>
          </a:blip>
          <a:stretch>
            <a:fillRect/>
          </a:stretch>
        </p:blipFill>
        <p:spPr>
          <a:xfrm>
            <a:off x="6712226" y="1526483"/>
            <a:ext cx="5133787" cy="445711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16"/>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CI Integration and AD/ST Project Teams</a:t>
            </a:r>
            <a:endParaRPr/>
          </a:p>
        </p:txBody>
      </p:sp>
      <p:sp>
        <p:nvSpPr>
          <p:cNvPr id="878" name="Google Shape;878;p116"/>
          <p:cNvSpPr txBox="1">
            <a:spLocks noGrp="1"/>
          </p:cNvSpPr>
          <p:nvPr>
            <p:ph type="body" idx="1"/>
          </p:nvPr>
        </p:nvSpPr>
        <p:spPr>
          <a:xfrm>
            <a:off x="190450" y="1450588"/>
            <a:ext cx="11655564" cy="4608899"/>
          </a:xfrm>
          <a:prstGeom prst="rect">
            <a:avLst/>
          </a:prstGeom>
        </p:spPr>
        <p:txBody>
          <a:bodyPr spcFirstLastPara="1" vert="horz" wrap="square" lIns="91401" tIns="45688" rIns="91401" bIns="45688" numCol="1" anchor="t" anchorCtr="0" compatLnSpc="1">
            <a:prstTxWarp prst="textNoShape">
              <a:avLst/>
            </a:prstTxWarp>
            <a:noAutofit/>
          </a:bodyPr>
          <a:lstStyle/>
          <a:p>
            <a:pPr>
              <a:lnSpc>
                <a:spcPct val="115000"/>
              </a:lnSpc>
            </a:pPr>
            <a:r>
              <a:rPr lang="en-US"/>
              <a:t>Effort includes the on-boarding of ECP AD/ST and E6 software projects onto the ECP/E6 CI infrastructure.</a:t>
            </a:r>
            <a:endParaRPr/>
          </a:p>
          <a:p>
            <a:pPr lvl="1">
              <a:lnSpc>
                <a:spcPct val="115000"/>
              </a:lnSpc>
              <a:spcBef>
                <a:spcPts val="0"/>
              </a:spcBef>
            </a:pPr>
            <a:r>
              <a:rPr lang="en-US"/>
              <a:t>Derives capability from the CI Optimization effort and the CI Test Resources effort. It is focused on supporting software teams and helping them port and utilize the ECP CI infrastructure.</a:t>
            </a:r>
            <a:endParaRPr/>
          </a:p>
          <a:p>
            <a:pPr>
              <a:lnSpc>
                <a:spcPct val="115000"/>
              </a:lnSpc>
              <a:spcBef>
                <a:spcPts val="0"/>
              </a:spcBef>
            </a:pPr>
            <a:r>
              <a:rPr lang="en-US"/>
              <a:t>Goals:</a:t>
            </a:r>
            <a:endParaRPr/>
          </a:p>
          <a:p>
            <a:pPr lvl="1">
              <a:lnSpc>
                <a:spcPct val="115000"/>
              </a:lnSpc>
              <a:spcBef>
                <a:spcPts val="0"/>
              </a:spcBef>
            </a:pPr>
            <a:r>
              <a:rPr lang="en-US"/>
              <a:t>Helping individual teams on-board and teams</a:t>
            </a:r>
            <a:endParaRPr/>
          </a:p>
          <a:p>
            <a:pPr lvl="1">
              <a:lnSpc>
                <a:spcPct val="115000"/>
              </a:lnSpc>
              <a:spcBef>
                <a:spcPts val="0"/>
              </a:spcBef>
            </a:pPr>
            <a:r>
              <a:rPr lang="en-US"/>
              <a:t>Developing documentation and training</a:t>
            </a:r>
            <a:endParaRPr/>
          </a:p>
          <a:p>
            <a:pPr lvl="1">
              <a:lnSpc>
                <a:spcPct val="115000"/>
              </a:lnSpc>
              <a:spcBef>
                <a:spcPts val="0"/>
              </a:spcBef>
            </a:pPr>
            <a:r>
              <a:rPr lang="en-US"/>
              <a:t>Support development of tools to support CI teams</a:t>
            </a:r>
            <a:endParaRPr/>
          </a:p>
          <a:p>
            <a:pPr lvl="1">
              <a:lnSpc>
                <a:spcPct val="115000"/>
              </a:lnSpc>
              <a:spcBef>
                <a:spcPts val="0"/>
              </a:spcBef>
            </a:pPr>
            <a:r>
              <a:rPr lang="en-US"/>
              <a:t>Identify limitations of CI infrastructure / resources and areas of potential growth</a:t>
            </a:r>
            <a:endParaRPr/>
          </a:p>
          <a:p>
            <a:pPr>
              <a:lnSpc>
                <a:spcPct val="115000"/>
              </a:lnSpc>
              <a:spcBef>
                <a:spcPts val="0"/>
              </a:spcBef>
            </a:pPr>
            <a:r>
              <a:rPr lang="en-US"/>
              <a:t>Ready to support more projects at sites in a preview environment</a:t>
            </a:r>
            <a:endParaRPr/>
          </a:p>
          <a:p>
            <a:pPr lvl="1">
              <a:lnSpc>
                <a:spcPct val="115000"/>
              </a:lnSpc>
              <a:spcBef>
                <a:spcPts val="0"/>
              </a:spcBef>
            </a:pPr>
            <a:r>
              <a:rPr lang="en-US"/>
              <a:t>We want to help teams to get running locally at the sites</a:t>
            </a:r>
            <a:endParaRPr/>
          </a:p>
          <a:p>
            <a:pPr lvl="1">
              <a:lnSpc>
                <a:spcPct val="115000"/>
              </a:lnSpc>
              <a:spcBef>
                <a:spcPts val="0"/>
              </a:spcBef>
            </a:pPr>
            <a:r>
              <a:rPr lang="en-US"/>
              <a:t>Assist in transition to the OSTI model down the road, if desired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1113288"/>
          <a:ext cx="11127467" cy="391668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1:00pm-1:05pm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1:05pm-1:30pm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David E. Bernholdt, ORNL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1:30pm-2:00pm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 and Useful GitHub Tools</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2:00pm-2:30pm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Improving Reproducibility through Better Software Practices</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David E. Bernholdt, ORNL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dirty="0">
                          <a:effectLst/>
                        </a:rPr>
                        <a:t>2:30pm-2:45pm</a:t>
                      </a:r>
                    </a:p>
                  </a:txBody>
                  <a:tcPr marL="63500" marR="63500" marT="63500" marB="63500"/>
                </a:tc>
                <a:tc>
                  <a:txBody>
                    <a:bodyPr/>
                    <a:lstStyle/>
                    <a:p>
                      <a:pPr>
                        <a:lnSpc>
                          <a:spcPct val="100000"/>
                        </a:lnSpc>
                      </a:pPr>
                      <a:endParaRPr lang="en-US" sz="1600" i="0"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Q&amp;A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All</a:t>
                      </a: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1" u="none" strike="noStrike" dirty="0">
                          <a:solidFill>
                            <a:srgbClr val="266093"/>
                          </a:solidFill>
                          <a:effectLst/>
                          <a:latin typeface="Arial" panose="020B0604020202020204" pitchFamily="34" charset="0"/>
                        </a:rPr>
                        <a:t>2:45pm-3:30pm</a:t>
                      </a:r>
                      <a:endParaRPr lang="en-US" sz="3600" dirty="0">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b="0" i="1" u="none" strike="noStrike" kern="1200" dirty="0">
                          <a:solidFill>
                            <a:schemeClr val="tx2"/>
                          </a:solidFill>
                          <a:effectLst/>
                          <a:latin typeface="+mn-lt"/>
                          <a:ea typeface="+mn-ea"/>
                          <a:cs typeface="+mn-cs"/>
                        </a:rPr>
                        <a:t>Break</a:t>
                      </a:r>
                      <a:endParaRPr lang="en-US" sz="1600" i="1" dirty="0">
                        <a:solidFill>
                          <a:schemeClr val="tx2"/>
                        </a:solidFill>
                      </a:endParaRP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3:30pm-4:15pm</a:t>
                      </a:r>
                      <a:endParaRPr lang="en-US" sz="3600" dirty="0">
                        <a:effectLst/>
                      </a:endParaRPr>
                    </a:p>
                  </a:txBody>
                  <a:tcPr marL="63500" marR="63500" marT="63500" marB="63500"/>
                </a:tc>
                <a:tc>
                  <a:txBody>
                    <a:bodyPr/>
                    <a:lstStyle/>
                    <a:p>
                      <a:pPr>
                        <a:lnSpc>
                          <a:spcPct val="100000"/>
                        </a:lnSpc>
                      </a:pPr>
                      <a:r>
                        <a:rPr lang="en-US" sz="1600" i="0" dirty="0"/>
                        <a:t>04</a:t>
                      </a:r>
                    </a:p>
                  </a:txBody>
                  <a:tcPr/>
                </a:tc>
                <a:tc>
                  <a:txBody>
                    <a:bodyPr/>
                    <a:lstStyle/>
                    <a:p>
                      <a:pPr>
                        <a:lnSpc>
                          <a:spcPct val="100000"/>
                        </a:lnSpc>
                      </a:pPr>
                      <a:r>
                        <a:rPr lang="en-US" sz="1600" i="0" dirty="0"/>
                        <a:t>Software Design and Testing</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4:14pm-4:45pm</a:t>
                      </a:r>
                      <a:endParaRPr lang="en-US" sz="3600" dirty="0">
                        <a:effectLst/>
                      </a:endParaRPr>
                    </a:p>
                  </a:txBody>
                  <a:tcPr marL="63500" marR="63500" marT="63500" marB="63500"/>
                </a:tc>
                <a:tc>
                  <a:txBody>
                    <a:bodyPr/>
                    <a:lstStyle/>
                    <a:p>
                      <a:pPr>
                        <a:lnSpc>
                          <a:spcPct val="100000"/>
                        </a:lnSpc>
                      </a:pPr>
                      <a:r>
                        <a:rPr lang="en-US" sz="1600" i="0" dirty="0"/>
                        <a:t>05</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4:45pm-5:00pm</a:t>
                      </a:r>
                    </a:p>
                  </a:txBody>
                  <a:tcPr marL="63500" marR="63500" marT="63500" marB="63500"/>
                </a:tc>
                <a:tc>
                  <a:txBody>
                    <a:bodyPr/>
                    <a:lstStyle/>
                    <a:p>
                      <a:pPr>
                        <a:lnSpc>
                          <a:spcPct val="100000"/>
                        </a:lnSpc>
                      </a:pPr>
                      <a:endParaRPr lang="en-US" sz="1600" i="0" dirty="0"/>
                    </a:p>
                  </a:txBody>
                  <a:tcPr/>
                </a:tc>
                <a:tc>
                  <a:txBody>
                    <a:bodyPr/>
                    <a:lstStyle/>
                    <a:p>
                      <a:pPr>
                        <a:lnSpc>
                          <a:spcPct val="100000"/>
                        </a:lnSpc>
                      </a:pPr>
                      <a:r>
                        <a:rPr lang="en-US" sz="1600" i="0" dirty="0"/>
                        <a:t>Q&amp;A</a:t>
                      </a:r>
                    </a:p>
                  </a:txBody>
                  <a:tcPr/>
                </a:tc>
                <a:tc>
                  <a:txBody>
                    <a:bodyPr/>
                    <a:lstStyle/>
                    <a:p>
                      <a:pPr>
                        <a:lnSpc>
                          <a:spcPct val="100000"/>
                        </a:lnSpc>
                      </a:pPr>
                      <a:r>
                        <a:rPr lang="en-US" sz="1600" dirty="0"/>
                        <a:t>All</a:t>
                      </a:r>
                    </a:p>
                  </a:txBody>
                  <a:tcPr/>
                </a:tc>
                <a:extLst>
                  <a:ext uri="{0D108BD9-81ED-4DB2-BD59-A6C34878D82A}">
                    <a16:rowId xmlns:a16="http://schemas.microsoft.com/office/drawing/2014/main" val="387858574"/>
                  </a:ext>
                </a:extLst>
              </a:tr>
            </a:tbl>
          </a:graphicData>
        </a:graphic>
      </p:graphicFrame>
      <p:grpSp>
        <p:nvGrpSpPr>
          <p:cNvPr id="5" name="Group 4">
            <a:extLst>
              <a:ext uri="{FF2B5EF4-FFF2-40B4-BE49-F238E27FC236}">
                <a16:creationId xmlns:a16="http://schemas.microsoft.com/office/drawing/2014/main" id="{D8E9D2D2-B55B-4D73-A628-FC9C6E4D4517}"/>
              </a:ext>
            </a:extLst>
          </p:cNvPr>
          <p:cNvGrpSpPr/>
          <p:nvPr/>
        </p:nvGrpSpPr>
        <p:grpSpPr>
          <a:xfrm>
            <a:off x="79513" y="4437348"/>
            <a:ext cx="12029799" cy="390939"/>
            <a:chOff x="79513" y="1653208"/>
            <a:chExt cx="12029799" cy="390939"/>
          </a:xfrm>
        </p:grpSpPr>
        <p:cxnSp>
          <p:nvCxnSpPr>
            <p:cNvPr id="6" name="Straight Connector 5">
              <a:extLst>
                <a:ext uri="{FF2B5EF4-FFF2-40B4-BE49-F238E27FC236}">
                  <a16:creationId xmlns:a16="http://schemas.microsoft.com/office/drawing/2014/main" id="{F34B683D-F264-4470-869A-1ACC705951A9}"/>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EFC9DFE5-7BF6-432E-A340-A7D13A8AB6B6}"/>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6DAA1DE1-EFB0-4C3A-8050-62347824244B}"/>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2593141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Backup:</a:t>
            </a:r>
            <a:br>
              <a:rPr lang="en-US" dirty="0"/>
            </a:br>
            <a:r>
              <a:rPr lang="en-US" dirty="0"/>
              <a:t>CI Hello World</a:t>
            </a:r>
          </a:p>
        </p:txBody>
      </p:sp>
      <p:sp>
        <p:nvSpPr>
          <p:cNvPr id="3" name="TextBox 2">
            <a:extLst>
              <a:ext uri="{FF2B5EF4-FFF2-40B4-BE49-F238E27FC236}">
                <a16:creationId xmlns:a16="http://schemas.microsoft.com/office/drawing/2014/main" id="{0D4A89BE-8C55-C847-A634-A44B6209E825}"/>
              </a:ext>
            </a:extLst>
          </p:cNvPr>
          <p:cNvSpPr txBox="1"/>
          <p:nvPr/>
        </p:nvSpPr>
        <p:spPr>
          <a:xfrm>
            <a:off x="4600099" y="1162148"/>
            <a:ext cx="7267631" cy="3113673"/>
          </a:xfrm>
          <a:prstGeom prst="rect">
            <a:avLst/>
          </a:prstGeom>
          <a:noFill/>
        </p:spPr>
        <p:txBody>
          <a:bodyPr wrap="none" lIns="118872" tIns="91440" rIns="118872" bIns="91440" rtlCol="0" anchor="ctr" anchorCtr="0">
            <a:spAutoFit/>
          </a:bodyPr>
          <a:lstStyle/>
          <a:p>
            <a:pPr>
              <a:spcBef>
                <a:spcPts val="800"/>
              </a:spcBef>
            </a:pPr>
            <a:r>
              <a:rPr lang="en-US" b="1" dirty="0">
                <a:solidFill>
                  <a:schemeClr val="bg1"/>
                </a:solidFill>
              </a:rPr>
              <a:t>Simplest CI example</a:t>
            </a:r>
          </a:p>
          <a:p>
            <a:pPr lvl="1">
              <a:spcBef>
                <a:spcPts val="200"/>
              </a:spcBef>
            </a:pPr>
            <a:r>
              <a:rPr lang="en-US" dirty="0">
                <a:solidFill>
                  <a:schemeClr val="bg1"/>
                </a:solidFill>
                <a:hlinkClick r:id="rId2">
                  <a:extLst>
                    <a:ext uri="{A12FA001-AC4F-418D-AE19-62706E023703}">
                      <ahyp:hlinkClr xmlns:ahyp="http://schemas.microsoft.com/office/drawing/2018/hyperlinkcolor" val="tx"/>
                    </a:ext>
                  </a:extLst>
                </a:hlinkClick>
              </a:rPr>
              <a:t>https://github.com/jrdoneal/CI_HelloWorld</a:t>
            </a:r>
            <a:endParaRPr lang="en-US" dirty="0">
              <a:solidFill>
                <a:schemeClr val="bg1"/>
              </a:solidFill>
            </a:endParaRPr>
          </a:p>
          <a:p>
            <a:pPr lvl="1">
              <a:spcBef>
                <a:spcPts val="200"/>
              </a:spcBef>
            </a:pPr>
            <a:r>
              <a:rPr lang="en-US" dirty="0">
                <a:solidFill>
                  <a:schemeClr val="bg1"/>
                </a:solidFill>
                <a:hlinkClick r:id="rId3">
                  <a:extLst>
                    <a:ext uri="{A12FA001-AC4F-418D-AE19-62706E023703}">
                      <ahyp:hlinkClr xmlns:ahyp="http://schemas.microsoft.com/office/drawing/2018/hyperlinkcolor" val="tx"/>
                    </a:ext>
                  </a:extLst>
                </a:hlinkClick>
              </a:rPr>
              <a:t>https://travis-ci.org/jrdoneal/CI_HelloWorld</a:t>
            </a:r>
            <a:endParaRPr lang="en-US" dirty="0">
              <a:solidFill>
                <a:schemeClr val="bg1"/>
              </a:solidFill>
            </a:endParaRPr>
          </a:p>
          <a:p>
            <a:pPr>
              <a:spcBef>
                <a:spcPts val="800"/>
              </a:spcBef>
            </a:pPr>
            <a:r>
              <a:rPr lang="en-US" b="1" dirty="0">
                <a:solidFill>
                  <a:schemeClr val="bg1"/>
                </a:solidFill>
              </a:rPr>
              <a:t>CI example w/ multiple platforms and specific compiler versions</a:t>
            </a:r>
          </a:p>
          <a:p>
            <a:pPr lvl="1">
              <a:spcBef>
                <a:spcPts val="200"/>
              </a:spcBef>
            </a:pPr>
            <a:r>
              <a:rPr lang="en-US" dirty="0">
                <a:solidFill>
                  <a:schemeClr val="bg1"/>
                </a:solidFill>
                <a:hlinkClick r:id="rId4">
                  <a:extLst>
                    <a:ext uri="{A12FA001-AC4F-418D-AE19-62706E023703}">
                      <ahyp:hlinkClr xmlns:ahyp="http://schemas.microsoft.com/office/drawing/2018/hyperlinkcolor" val="tx"/>
                    </a:ext>
                  </a:extLst>
                </a:hlinkClick>
              </a:rPr>
              <a:t>https://github.com/jrdoneal/CI_Multiplatform</a:t>
            </a:r>
            <a:endParaRPr lang="en-US" dirty="0">
              <a:solidFill>
                <a:schemeClr val="bg1"/>
              </a:solidFill>
            </a:endParaRPr>
          </a:p>
          <a:p>
            <a:pPr>
              <a:spcBef>
                <a:spcPts val="800"/>
              </a:spcBef>
            </a:pPr>
            <a:r>
              <a:rPr lang="en-US" b="1" dirty="0">
                <a:solidFill>
                  <a:schemeClr val="bg1"/>
                </a:solidFill>
              </a:rPr>
              <a:t>Code coverage, testing and CI tutorial (C++)</a:t>
            </a:r>
          </a:p>
          <a:p>
            <a:pPr lvl="1">
              <a:spcBef>
                <a:spcPts val="200"/>
              </a:spcBef>
            </a:pPr>
            <a:r>
              <a:rPr lang="en-US" dirty="0">
                <a:solidFill>
                  <a:schemeClr val="bg1"/>
                </a:solidFill>
                <a:hlinkClick r:id="rId5">
                  <a:extLst>
                    <a:ext uri="{A12FA001-AC4F-418D-AE19-62706E023703}">
                      <ahyp:hlinkClr xmlns:ahyp="http://schemas.microsoft.com/office/drawing/2018/hyperlinkcolor" val="tx"/>
                    </a:ext>
                  </a:extLst>
                </a:hlinkClick>
              </a:rPr>
              <a:t>https://github.com/amklinv/morpheus</a:t>
            </a:r>
            <a:endParaRPr lang="en-US" dirty="0">
              <a:solidFill>
                <a:schemeClr val="bg1"/>
              </a:solidFill>
            </a:endParaRPr>
          </a:p>
          <a:p>
            <a:pPr>
              <a:spcBef>
                <a:spcPts val="800"/>
              </a:spcBef>
            </a:pPr>
            <a:r>
              <a:rPr lang="en-US" b="1" dirty="0">
                <a:solidFill>
                  <a:schemeClr val="bg1"/>
                </a:solidFill>
              </a:rPr>
              <a:t>Code coverage, testing, and CI example (Fortran, C++)</a:t>
            </a:r>
          </a:p>
          <a:p>
            <a:pPr lvl="1">
              <a:spcBef>
                <a:spcPts val="200"/>
              </a:spcBef>
            </a:pPr>
            <a:r>
              <a:rPr lang="en-US" dirty="0">
                <a:solidFill>
                  <a:schemeClr val="bg1"/>
                </a:solidFill>
                <a:hlinkClick r:id="rId6">
                  <a:extLst>
                    <a:ext uri="{A12FA001-AC4F-418D-AE19-62706E023703}">
                      <ahyp:hlinkClr xmlns:ahyp="http://schemas.microsoft.com/office/drawing/2018/hyperlinkcolor" val="tx"/>
                    </a:ext>
                  </a:extLst>
                </a:hlinkClick>
              </a:rPr>
              <a:t>https://github.com/jrdoneal/infrastructure</a:t>
            </a:r>
            <a:endParaRPr lang="en-US" dirty="0">
              <a:solidFill>
                <a:schemeClr val="bg1"/>
              </a:solidFill>
            </a:endParaRPr>
          </a:p>
        </p:txBody>
      </p:sp>
    </p:spTree>
    <p:extLst>
      <p:ext uri="{BB962C8B-B14F-4D97-AF65-F5344CB8AC3E}">
        <p14:creationId xmlns:p14="http://schemas.microsoft.com/office/powerpoint/2010/main" val="3539477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GitHub Repository Page</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63F28376-E848-E342-992E-D39D3AE2322B}"/>
              </a:ext>
            </a:extLst>
          </p:cNvPr>
          <p:cNvPicPr>
            <a:picLocks noChangeAspect="1"/>
          </p:cNvPicPr>
          <p:nvPr/>
        </p:nvPicPr>
        <p:blipFill>
          <a:blip r:embed="rId3"/>
          <a:stretch>
            <a:fillRect/>
          </a:stretch>
        </p:blipFill>
        <p:spPr>
          <a:xfrm>
            <a:off x="1367454" y="1698675"/>
            <a:ext cx="9369084" cy="4051244"/>
          </a:xfrm>
          <a:prstGeom prst="rect">
            <a:avLst/>
          </a:prstGeom>
        </p:spPr>
      </p:pic>
      <p:sp>
        <p:nvSpPr>
          <p:cNvPr id="6" name="TextBox 5">
            <a:extLst>
              <a:ext uri="{FF2B5EF4-FFF2-40B4-BE49-F238E27FC236}">
                <a16:creationId xmlns:a16="http://schemas.microsoft.com/office/drawing/2014/main" id="{A4069BCF-4A1E-3E48-956D-606BBE5394B2}"/>
              </a:ext>
            </a:extLst>
          </p:cNvPr>
          <p:cNvSpPr txBox="1"/>
          <p:nvPr/>
        </p:nvSpPr>
        <p:spPr>
          <a:xfrm>
            <a:off x="3805259" y="1090081"/>
            <a:ext cx="4493474" cy="433965"/>
          </a:xfrm>
          <a:prstGeom prst="rect">
            <a:avLst/>
          </a:prstGeom>
          <a:noFill/>
        </p:spPr>
        <p:txBody>
          <a:bodyPr wrap="none" lIns="118872" tIns="91440" rIns="118872" bIns="91440" rtlCol="0" anchor="ctr" anchorCtr="0">
            <a:spAutoFit/>
          </a:bodyPr>
          <a:lstStyle/>
          <a:p>
            <a:pPr algn="l">
              <a:lnSpc>
                <a:spcPct val="90000"/>
              </a:lnSpc>
            </a:pPr>
            <a:r>
              <a:rPr lang="en-US" dirty="0">
                <a:hlinkClick r:id="rId4"/>
              </a:rPr>
              <a:t>https://github.com/jrdoneal/CI_HelloWorld</a:t>
            </a:r>
            <a:endParaRPr lang="en-US" dirty="0"/>
          </a:p>
        </p:txBody>
      </p:sp>
    </p:spTree>
    <p:extLst>
      <p:ext uri="{BB962C8B-B14F-4D97-AF65-F5344CB8AC3E}">
        <p14:creationId xmlns:p14="http://schemas.microsoft.com/office/powerpoint/2010/main" val="767809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9C9EA-77C9-8B42-8042-89EF1BBAF149}"/>
              </a:ext>
            </a:extLst>
          </p:cNvPr>
          <p:cNvSpPr>
            <a:spLocks noGrp="1"/>
          </p:cNvSpPr>
          <p:nvPr>
            <p:ph type="title"/>
          </p:nvPr>
        </p:nvSpPr>
        <p:spPr/>
        <p:txBody>
          <a:bodyPr/>
          <a:lstStyle/>
          <a:p>
            <a:r>
              <a:rPr lang="en-US" dirty="0"/>
              <a:t>The Short &amp; Sweet of Continuous Integration</a:t>
            </a:r>
          </a:p>
        </p:txBody>
      </p:sp>
      <p:sp>
        <p:nvSpPr>
          <p:cNvPr id="3" name="Content Placeholder 2">
            <a:extLst>
              <a:ext uri="{FF2B5EF4-FFF2-40B4-BE49-F238E27FC236}">
                <a16:creationId xmlns:a16="http://schemas.microsoft.com/office/drawing/2014/main" id="{D5A34E38-0ABC-1245-AD78-A205389A4F27}"/>
              </a:ext>
            </a:extLst>
          </p:cNvPr>
          <p:cNvSpPr>
            <a:spLocks noGrp="1"/>
          </p:cNvSpPr>
          <p:nvPr>
            <p:ph idx="1"/>
          </p:nvPr>
        </p:nvSpPr>
        <p:spPr>
          <a:xfrm>
            <a:off x="365760" y="1178560"/>
            <a:ext cx="11369809" cy="4047778"/>
          </a:xfrm>
        </p:spPr>
        <p:txBody>
          <a:bodyPr/>
          <a:lstStyle/>
          <a:p>
            <a:pPr marL="0" indent="0">
              <a:lnSpc>
                <a:spcPct val="85000"/>
              </a:lnSpc>
              <a:spcBef>
                <a:spcPts val="0"/>
              </a:spcBef>
              <a:buClrTx/>
              <a:buSzTx/>
              <a:buFontTx/>
              <a:buNone/>
              <a:defRPr b="1"/>
            </a:pPr>
            <a:r>
              <a:rPr lang="en-US" dirty="0"/>
              <a:t>A master branch that always works</a:t>
            </a:r>
          </a:p>
          <a:p>
            <a:pPr marL="0" indent="0">
              <a:lnSpc>
                <a:spcPct val="85000"/>
              </a:lnSpc>
              <a:spcBef>
                <a:spcPts val="0"/>
              </a:spcBef>
              <a:buClrTx/>
              <a:buSzTx/>
              <a:buFontTx/>
              <a:buNone/>
              <a:defRPr b="1"/>
            </a:pPr>
            <a:endParaRPr lang="en-US" sz="2000" dirty="0"/>
          </a:p>
          <a:p>
            <a:pPr>
              <a:defRPr sz="2500"/>
            </a:pPr>
            <a:r>
              <a:rPr lang="en-US" dirty="0"/>
              <a:t>DVCS workflow isolate master from integration environment</a:t>
            </a:r>
          </a:p>
          <a:p>
            <a:pPr>
              <a:defRPr sz="2500"/>
            </a:pPr>
            <a:r>
              <a:rPr lang="en-US" dirty="0"/>
              <a:t>Extend workflow to address difficulties of integrating</a:t>
            </a:r>
          </a:p>
          <a:p>
            <a:pPr lvl="1">
              <a:defRPr sz="2500"/>
            </a:pPr>
            <a:r>
              <a:rPr lang="en-US" sz="2400" dirty="0"/>
              <a:t>Minimize likelihood of merge conflict</a:t>
            </a:r>
          </a:p>
          <a:p>
            <a:pPr lvl="1">
              <a:defRPr sz="2500"/>
            </a:pPr>
            <a:r>
              <a:rPr lang="en-US" sz="2400" dirty="0"/>
              <a:t>Detect bugs immediately</a:t>
            </a:r>
          </a:p>
          <a:p>
            <a:pPr lvl="1">
              <a:defRPr sz="2500"/>
            </a:pPr>
            <a:r>
              <a:rPr lang="en-US" sz="2400" dirty="0"/>
              <a:t>Make debugging process quick and easy</a:t>
            </a:r>
          </a:p>
        </p:txBody>
      </p:sp>
    </p:spTree>
    <p:extLst>
      <p:ext uri="{BB962C8B-B14F-4D97-AF65-F5344CB8AC3E}">
        <p14:creationId xmlns:p14="http://schemas.microsoft.com/office/powerpoint/2010/main" val="404331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Configuration File</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4" name="Picture 3">
            <a:extLst>
              <a:ext uri="{FF2B5EF4-FFF2-40B4-BE49-F238E27FC236}">
                <a16:creationId xmlns:a16="http://schemas.microsoft.com/office/drawing/2014/main" id="{44BDC258-72D1-2040-899F-F050C73C5F1E}"/>
              </a:ext>
            </a:extLst>
          </p:cNvPr>
          <p:cNvPicPr>
            <a:picLocks noChangeAspect="1"/>
          </p:cNvPicPr>
          <p:nvPr/>
        </p:nvPicPr>
        <p:blipFill>
          <a:blip r:embed="rId3"/>
          <a:stretch>
            <a:fillRect/>
          </a:stretch>
        </p:blipFill>
        <p:spPr>
          <a:xfrm>
            <a:off x="2446681" y="1325880"/>
            <a:ext cx="6845300" cy="4749800"/>
          </a:xfrm>
          <a:prstGeom prst="rect">
            <a:avLst/>
          </a:prstGeom>
        </p:spPr>
      </p:pic>
      <p:sp>
        <p:nvSpPr>
          <p:cNvPr id="6" name="TextBox 5">
            <a:extLst>
              <a:ext uri="{FF2B5EF4-FFF2-40B4-BE49-F238E27FC236}">
                <a16:creationId xmlns:a16="http://schemas.microsoft.com/office/drawing/2014/main" id="{9F249FD7-AD8B-1746-A58C-51A534FAEF07}"/>
              </a:ext>
            </a:extLst>
          </p:cNvPr>
          <p:cNvSpPr txBox="1"/>
          <p:nvPr/>
        </p:nvSpPr>
        <p:spPr>
          <a:xfrm>
            <a:off x="5037739" y="891915"/>
            <a:ext cx="1381404" cy="433965"/>
          </a:xfrm>
          <a:prstGeom prst="rect">
            <a:avLst/>
          </a:prstGeom>
          <a:noFill/>
        </p:spPr>
        <p:txBody>
          <a:bodyPr wrap="none" lIns="118872" tIns="91440" rIns="118872" bIns="91440" rtlCol="0" anchor="ctr" anchorCtr="0">
            <a:spAutoFit/>
          </a:bodyPr>
          <a:lstStyle/>
          <a:p>
            <a:pPr algn="l">
              <a:lnSpc>
                <a:spcPct val="90000"/>
              </a:lnSpc>
            </a:pPr>
            <a:r>
              <a:rPr lang="en-US" b="1" dirty="0"/>
              <a:t>.</a:t>
            </a:r>
            <a:r>
              <a:rPr lang="en-US" b="1" dirty="0" err="1"/>
              <a:t>travis.yml</a:t>
            </a:r>
            <a:endParaRPr lang="en-US" b="1" dirty="0"/>
          </a:p>
        </p:txBody>
      </p:sp>
    </p:spTree>
    <p:extLst>
      <p:ext uri="{BB962C8B-B14F-4D97-AF65-F5344CB8AC3E}">
        <p14:creationId xmlns:p14="http://schemas.microsoft.com/office/powerpoint/2010/main" val="1160575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The Script Phase</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sp>
        <p:nvSpPr>
          <p:cNvPr id="6" name="TextBox 5">
            <a:extLst>
              <a:ext uri="{FF2B5EF4-FFF2-40B4-BE49-F238E27FC236}">
                <a16:creationId xmlns:a16="http://schemas.microsoft.com/office/drawing/2014/main" id="{9F249FD7-AD8B-1746-A58C-51A534FAEF07}"/>
              </a:ext>
            </a:extLst>
          </p:cNvPr>
          <p:cNvSpPr txBox="1"/>
          <p:nvPr/>
        </p:nvSpPr>
        <p:spPr>
          <a:xfrm>
            <a:off x="5037739" y="1609364"/>
            <a:ext cx="1855893" cy="433965"/>
          </a:xfrm>
          <a:prstGeom prst="rect">
            <a:avLst/>
          </a:prstGeom>
          <a:noFill/>
        </p:spPr>
        <p:txBody>
          <a:bodyPr wrap="none" lIns="118872" tIns="91440" rIns="118872" bIns="91440" rtlCol="0" anchor="ctr" anchorCtr="0">
            <a:spAutoFit/>
          </a:bodyPr>
          <a:lstStyle/>
          <a:p>
            <a:pPr algn="l">
              <a:lnSpc>
                <a:spcPct val="90000"/>
              </a:lnSpc>
            </a:pPr>
            <a:r>
              <a:rPr lang="en-US" b="1" dirty="0" err="1"/>
              <a:t>hello_world.sh</a:t>
            </a:r>
            <a:endParaRPr lang="en-US" b="1" dirty="0"/>
          </a:p>
        </p:txBody>
      </p:sp>
      <p:pic>
        <p:nvPicPr>
          <p:cNvPr id="5" name="Picture 4">
            <a:extLst>
              <a:ext uri="{FF2B5EF4-FFF2-40B4-BE49-F238E27FC236}">
                <a16:creationId xmlns:a16="http://schemas.microsoft.com/office/drawing/2014/main" id="{3BC5D599-A2D3-3A4E-BFF6-664B83AE9CD5}"/>
              </a:ext>
            </a:extLst>
          </p:cNvPr>
          <p:cNvPicPr>
            <a:picLocks noChangeAspect="1"/>
          </p:cNvPicPr>
          <p:nvPr/>
        </p:nvPicPr>
        <p:blipFill>
          <a:blip r:embed="rId3"/>
          <a:stretch>
            <a:fillRect/>
          </a:stretch>
        </p:blipFill>
        <p:spPr>
          <a:xfrm>
            <a:off x="2892154" y="2370794"/>
            <a:ext cx="6235700" cy="2032000"/>
          </a:xfrm>
          <a:prstGeom prst="rect">
            <a:avLst/>
          </a:prstGeom>
        </p:spPr>
      </p:pic>
    </p:spTree>
    <p:extLst>
      <p:ext uri="{BB962C8B-B14F-4D97-AF65-F5344CB8AC3E}">
        <p14:creationId xmlns:p14="http://schemas.microsoft.com/office/powerpoint/2010/main" val="58202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Connecting GitHub &amp; Travis CI</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4" name="Picture 3">
            <a:extLst>
              <a:ext uri="{FF2B5EF4-FFF2-40B4-BE49-F238E27FC236}">
                <a16:creationId xmlns:a16="http://schemas.microsoft.com/office/drawing/2014/main" id="{ACBAC47F-3523-7F46-9667-EAE6B3E7FF8E}"/>
              </a:ext>
            </a:extLst>
          </p:cNvPr>
          <p:cNvPicPr>
            <a:picLocks noChangeAspect="1"/>
          </p:cNvPicPr>
          <p:nvPr/>
        </p:nvPicPr>
        <p:blipFill>
          <a:blip r:embed="rId3"/>
          <a:stretch>
            <a:fillRect/>
          </a:stretch>
        </p:blipFill>
        <p:spPr>
          <a:xfrm>
            <a:off x="1294228" y="1202220"/>
            <a:ext cx="9811384" cy="4541047"/>
          </a:xfrm>
          <a:prstGeom prst="rect">
            <a:avLst/>
          </a:prstGeom>
        </p:spPr>
      </p:pic>
    </p:spTree>
    <p:extLst>
      <p:ext uri="{BB962C8B-B14F-4D97-AF65-F5344CB8AC3E}">
        <p14:creationId xmlns:p14="http://schemas.microsoft.com/office/powerpoint/2010/main" val="2165165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Repository in Travis CI</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sp>
        <p:nvSpPr>
          <p:cNvPr id="7" name="TextBox 6">
            <a:extLst>
              <a:ext uri="{FF2B5EF4-FFF2-40B4-BE49-F238E27FC236}">
                <a16:creationId xmlns:a16="http://schemas.microsoft.com/office/drawing/2014/main" id="{20BB2358-82C2-4B47-A3FE-6C17F7DEAE11}"/>
              </a:ext>
            </a:extLst>
          </p:cNvPr>
          <p:cNvSpPr txBox="1"/>
          <p:nvPr/>
        </p:nvSpPr>
        <p:spPr>
          <a:xfrm>
            <a:off x="3773199" y="984240"/>
            <a:ext cx="4557594" cy="433965"/>
          </a:xfrm>
          <a:prstGeom prst="rect">
            <a:avLst/>
          </a:prstGeom>
          <a:noFill/>
        </p:spPr>
        <p:txBody>
          <a:bodyPr wrap="none" lIns="118872" tIns="91440" rIns="118872" bIns="91440" rtlCol="0" anchor="ctr" anchorCtr="0">
            <a:spAutoFit/>
          </a:bodyPr>
          <a:lstStyle/>
          <a:p>
            <a:pPr algn="l">
              <a:lnSpc>
                <a:spcPct val="90000"/>
              </a:lnSpc>
            </a:pPr>
            <a:r>
              <a:rPr lang="en-US" dirty="0">
                <a:hlinkClick r:id="rId3"/>
              </a:rPr>
              <a:t>https://travis-ci.org/jrdoneal/CI_HelloWorld</a:t>
            </a:r>
            <a:endParaRPr lang="en-US" dirty="0"/>
          </a:p>
        </p:txBody>
      </p:sp>
      <p:pic>
        <p:nvPicPr>
          <p:cNvPr id="8" name="Picture 7">
            <a:extLst>
              <a:ext uri="{FF2B5EF4-FFF2-40B4-BE49-F238E27FC236}">
                <a16:creationId xmlns:a16="http://schemas.microsoft.com/office/drawing/2014/main" id="{568DCAEF-BE47-F842-AB86-7BA58723D789}"/>
              </a:ext>
            </a:extLst>
          </p:cNvPr>
          <p:cNvPicPr>
            <a:picLocks noChangeAspect="1"/>
          </p:cNvPicPr>
          <p:nvPr/>
        </p:nvPicPr>
        <p:blipFill>
          <a:blip r:embed="rId4"/>
          <a:stretch>
            <a:fillRect/>
          </a:stretch>
        </p:blipFill>
        <p:spPr>
          <a:xfrm>
            <a:off x="969126" y="1559701"/>
            <a:ext cx="10669513" cy="4392167"/>
          </a:xfrm>
          <a:prstGeom prst="rect">
            <a:avLst/>
          </a:prstGeom>
        </p:spPr>
      </p:pic>
    </p:spTree>
    <p:extLst>
      <p:ext uri="{BB962C8B-B14F-4D97-AF65-F5344CB8AC3E}">
        <p14:creationId xmlns:p14="http://schemas.microsoft.com/office/powerpoint/2010/main" val="2175563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Commit History</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a:blip r:embed="rId3"/>
          <a:stretch>
            <a:fillRect/>
          </a:stretch>
        </p:blipFill>
        <p:spPr>
          <a:xfrm>
            <a:off x="2966824" y="922061"/>
            <a:ext cx="6674118" cy="5245408"/>
          </a:xfrm>
          <a:prstGeom prst="rect">
            <a:avLst/>
          </a:prstGeom>
        </p:spPr>
      </p:pic>
      <p:cxnSp>
        <p:nvCxnSpPr>
          <p:cNvPr id="9" name="Straight Arrow Connector 8">
            <a:extLst>
              <a:ext uri="{FF2B5EF4-FFF2-40B4-BE49-F238E27FC236}">
                <a16:creationId xmlns:a16="http://schemas.microsoft.com/office/drawing/2014/main" id="{0522FE0A-21F7-6349-83AB-F872F5433BB9}"/>
              </a:ext>
            </a:extLst>
          </p:cNvPr>
          <p:cNvCxnSpPr/>
          <p:nvPr/>
        </p:nvCxnSpPr>
        <p:spPr>
          <a:xfrm>
            <a:off x="2630659" y="4513529"/>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8D88239-1CDA-DB45-B96D-42DE657A1CBC}"/>
              </a:ext>
            </a:extLst>
          </p:cNvPr>
          <p:cNvSpPr txBox="1"/>
          <p:nvPr/>
        </p:nvSpPr>
        <p:spPr>
          <a:xfrm>
            <a:off x="1266040" y="4171897"/>
            <a:ext cx="1278812" cy="683264"/>
          </a:xfrm>
          <a:prstGeom prst="rect">
            <a:avLst/>
          </a:prstGeom>
          <a:noFill/>
        </p:spPr>
        <p:txBody>
          <a:bodyPr wrap="none" lIns="118872" tIns="91440" rIns="118872" bIns="91440" rtlCol="0" anchor="ctr" anchorCtr="0">
            <a:spAutoFit/>
          </a:bodyPr>
          <a:lstStyle/>
          <a:p>
            <a:pPr algn="ctr">
              <a:lnSpc>
                <a:spcPct val="90000"/>
              </a:lnSpc>
            </a:pPr>
            <a:r>
              <a:rPr lang="en-US" dirty="0"/>
              <a:t>.</a:t>
            </a:r>
            <a:r>
              <a:rPr lang="en-US" dirty="0" err="1"/>
              <a:t>travis.yml</a:t>
            </a:r>
            <a:endParaRPr lang="en-US" dirty="0"/>
          </a:p>
          <a:p>
            <a:pPr algn="ctr">
              <a:lnSpc>
                <a:spcPct val="90000"/>
              </a:lnSpc>
            </a:pPr>
            <a:r>
              <a:rPr lang="en-US" dirty="0"/>
              <a:t>added</a:t>
            </a:r>
          </a:p>
        </p:txBody>
      </p:sp>
    </p:spTree>
    <p:extLst>
      <p:ext uri="{BB962C8B-B14F-4D97-AF65-F5344CB8AC3E}">
        <p14:creationId xmlns:p14="http://schemas.microsoft.com/office/powerpoint/2010/main" val="3582941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Build History</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rotWithShape="1">
          <a:blip r:embed="rId3"/>
          <a:srcRect l="7821" t="61956" r="16088" b="26507"/>
          <a:stretch/>
        </p:blipFill>
        <p:spPr>
          <a:xfrm>
            <a:off x="3512777" y="1023305"/>
            <a:ext cx="5078437" cy="605149"/>
          </a:xfrm>
          <a:prstGeom prst="rect">
            <a:avLst/>
          </a:prstGeom>
        </p:spPr>
      </p:pic>
      <p:pic>
        <p:nvPicPr>
          <p:cNvPr id="4" name="Picture 3">
            <a:extLst>
              <a:ext uri="{FF2B5EF4-FFF2-40B4-BE49-F238E27FC236}">
                <a16:creationId xmlns:a16="http://schemas.microsoft.com/office/drawing/2014/main" id="{2A9F6BFD-0FB9-EF4A-AC7E-E8EABA21D2D3}"/>
              </a:ext>
            </a:extLst>
          </p:cNvPr>
          <p:cNvPicPr>
            <a:picLocks noChangeAspect="1"/>
          </p:cNvPicPr>
          <p:nvPr/>
        </p:nvPicPr>
        <p:blipFill>
          <a:blip r:embed="rId4"/>
          <a:stretch>
            <a:fillRect/>
          </a:stretch>
        </p:blipFill>
        <p:spPr>
          <a:xfrm>
            <a:off x="1111136" y="1810182"/>
            <a:ext cx="10134941" cy="4166371"/>
          </a:xfrm>
          <a:prstGeom prst="rect">
            <a:avLst/>
          </a:prstGeom>
        </p:spPr>
      </p:pic>
    </p:spTree>
    <p:extLst>
      <p:ext uri="{BB962C8B-B14F-4D97-AF65-F5344CB8AC3E}">
        <p14:creationId xmlns:p14="http://schemas.microsoft.com/office/powerpoint/2010/main" val="757129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Build History</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618979" y="4919923"/>
            <a:ext cx="11369809" cy="1390423"/>
          </a:xfrm>
        </p:spPr>
        <p:txBody>
          <a:bodyPr/>
          <a:lstStyle/>
          <a:p>
            <a:pPr marL="0" indent="0" defTabSz="905255">
              <a:lnSpc>
                <a:spcPct val="81000"/>
              </a:lnSpc>
              <a:spcBef>
                <a:spcPts val="1300"/>
              </a:spcBef>
              <a:buNone/>
              <a:defRPr sz="2475"/>
            </a:pPr>
            <a:endParaRPr lang="en-US" dirty="0"/>
          </a:p>
          <a:p>
            <a:endParaRPr lang="en-US" dirty="0"/>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rotWithShape="1">
          <a:blip r:embed="rId3"/>
          <a:srcRect l="7821" t="49696" r="16720" b="38044"/>
          <a:stretch/>
        </p:blipFill>
        <p:spPr>
          <a:xfrm>
            <a:off x="3533879" y="826476"/>
            <a:ext cx="5036234" cy="643106"/>
          </a:xfrm>
          <a:prstGeom prst="rect">
            <a:avLst/>
          </a:prstGeom>
        </p:spPr>
      </p:pic>
      <p:pic>
        <p:nvPicPr>
          <p:cNvPr id="4" name="Picture 3">
            <a:extLst>
              <a:ext uri="{FF2B5EF4-FFF2-40B4-BE49-F238E27FC236}">
                <a16:creationId xmlns:a16="http://schemas.microsoft.com/office/drawing/2014/main" id="{2E7E03EC-A2CF-374B-A3A1-3B9001E92E2F}"/>
              </a:ext>
            </a:extLst>
          </p:cNvPr>
          <p:cNvPicPr>
            <a:picLocks noChangeAspect="1"/>
          </p:cNvPicPr>
          <p:nvPr/>
        </p:nvPicPr>
        <p:blipFill>
          <a:blip r:embed="rId4"/>
          <a:stretch>
            <a:fillRect/>
          </a:stretch>
        </p:blipFill>
        <p:spPr>
          <a:xfrm>
            <a:off x="1237957" y="1511786"/>
            <a:ext cx="9867655" cy="4597967"/>
          </a:xfrm>
          <a:prstGeom prst="rect">
            <a:avLst/>
          </a:prstGeom>
        </p:spPr>
      </p:pic>
    </p:spTree>
    <p:extLst>
      <p:ext uri="{BB962C8B-B14F-4D97-AF65-F5344CB8AC3E}">
        <p14:creationId xmlns:p14="http://schemas.microsoft.com/office/powerpoint/2010/main" val="94706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Travis CI Build History</a:t>
            </a:r>
          </a:p>
        </p:txBody>
      </p:sp>
      <p:pic>
        <p:nvPicPr>
          <p:cNvPr id="5" name="Picture 4">
            <a:extLst>
              <a:ext uri="{FF2B5EF4-FFF2-40B4-BE49-F238E27FC236}">
                <a16:creationId xmlns:a16="http://schemas.microsoft.com/office/drawing/2014/main" id="{4DF7E27B-67F9-D14F-8B0C-2BD9C704BE25}"/>
              </a:ext>
            </a:extLst>
          </p:cNvPr>
          <p:cNvPicPr>
            <a:picLocks noChangeAspect="1"/>
          </p:cNvPicPr>
          <p:nvPr/>
        </p:nvPicPr>
        <p:blipFill rotWithShape="1">
          <a:blip r:embed="rId3"/>
          <a:srcRect l="7821" t="37627" r="11029" b="51645"/>
          <a:stretch/>
        </p:blipFill>
        <p:spPr>
          <a:xfrm>
            <a:off x="3343965" y="868680"/>
            <a:ext cx="5416061" cy="562707"/>
          </a:xfrm>
          <a:prstGeom prst="rect">
            <a:avLst/>
          </a:prstGeom>
        </p:spPr>
      </p:pic>
      <p:pic>
        <p:nvPicPr>
          <p:cNvPr id="4" name="Picture 3">
            <a:extLst>
              <a:ext uri="{FF2B5EF4-FFF2-40B4-BE49-F238E27FC236}">
                <a16:creationId xmlns:a16="http://schemas.microsoft.com/office/drawing/2014/main" id="{12E8AA66-99E3-EC45-AD4A-FDCD6A9BDCC6}"/>
              </a:ext>
            </a:extLst>
          </p:cNvPr>
          <p:cNvPicPr>
            <a:picLocks noChangeAspect="1"/>
          </p:cNvPicPr>
          <p:nvPr/>
        </p:nvPicPr>
        <p:blipFill>
          <a:blip r:embed="rId4"/>
          <a:stretch>
            <a:fillRect/>
          </a:stretch>
        </p:blipFill>
        <p:spPr>
          <a:xfrm>
            <a:off x="1250480" y="1606920"/>
            <a:ext cx="10106806" cy="4483325"/>
          </a:xfrm>
          <a:prstGeom prst="rect">
            <a:avLst/>
          </a:prstGeom>
        </p:spPr>
      </p:pic>
      <p:cxnSp>
        <p:nvCxnSpPr>
          <p:cNvPr id="7" name="Straight Arrow Connector 6">
            <a:extLst>
              <a:ext uri="{FF2B5EF4-FFF2-40B4-BE49-F238E27FC236}">
                <a16:creationId xmlns:a16="http://schemas.microsoft.com/office/drawing/2014/main" id="{07026510-FCB4-8448-9065-EB3DEABEE56F}"/>
              </a:ext>
            </a:extLst>
          </p:cNvPr>
          <p:cNvCxnSpPr/>
          <p:nvPr/>
        </p:nvCxnSpPr>
        <p:spPr>
          <a:xfrm>
            <a:off x="717454" y="4529797"/>
            <a:ext cx="4220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63E32BF-1E5E-6044-A92C-A5BA790D1BC5}"/>
              </a:ext>
            </a:extLst>
          </p:cNvPr>
          <p:cNvSpPr txBox="1"/>
          <p:nvPr/>
        </p:nvSpPr>
        <p:spPr>
          <a:xfrm>
            <a:off x="483608" y="4326882"/>
            <a:ext cx="304186" cy="433965"/>
          </a:xfrm>
          <a:prstGeom prst="rect">
            <a:avLst/>
          </a:prstGeom>
          <a:noFill/>
        </p:spPr>
        <p:txBody>
          <a:bodyPr wrap="none" lIns="118872" tIns="91440" rIns="118872" bIns="91440" rtlCol="0" anchor="ctr" anchorCtr="0">
            <a:spAutoFit/>
          </a:bodyPr>
          <a:lstStyle/>
          <a:p>
            <a:pPr algn="l">
              <a:lnSpc>
                <a:spcPct val="90000"/>
              </a:lnSpc>
            </a:pPr>
            <a:r>
              <a:rPr lang="en-US" dirty="0"/>
              <a:t>!</a:t>
            </a:r>
          </a:p>
        </p:txBody>
      </p:sp>
    </p:spTree>
    <p:extLst>
      <p:ext uri="{BB962C8B-B14F-4D97-AF65-F5344CB8AC3E}">
        <p14:creationId xmlns:p14="http://schemas.microsoft.com/office/powerpoint/2010/main" val="2075500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8652-B58E-CC4F-B7E3-9E8E7789D036}"/>
              </a:ext>
            </a:extLst>
          </p:cNvPr>
          <p:cNvSpPr>
            <a:spLocks noGrp="1"/>
          </p:cNvSpPr>
          <p:nvPr>
            <p:ph type="title"/>
          </p:nvPr>
        </p:nvSpPr>
        <p:spPr/>
        <p:txBody>
          <a:bodyPr/>
          <a:lstStyle/>
          <a:p>
            <a:r>
              <a:rPr lang="en-US" dirty="0"/>
              <a:t>Work Decomposition</a:t>
            </a:r>
          </a:p>
        </p:txBody>
      </p:sp>
      <p:sp>
        <p:nvSpPr>
          <p:cNvPr id="3" name="Content Placeholder 2">
            <a:extLst>
              <a:ext uri="{FF2B5EF4-FFF2-40B4-BE49-F238E27FC236}">
                <a16:creationId xmlns:a16="http://schemas.microsoft.com/office/drawing/2014/main" id="{BEBDD43E-0615-7446-A73C-348943F65B81}"/>
              </a:ext>
            </a:extLst>
          </p:cNvPr>
          <p:cNvSpPr>
            <a:spLocks noGrp="1"/>
          </p:cNvSpPr>
          <p:nvPr>
            <p:ph idx="1"/>
          </p:nvPr>
        </p:nvSpPr>
        <p:spPr>
          <a:xfrm>
            <a:off x="365760" y="1301261"/>
            <a:ext cx="11369809" cy="4047778"/>
          </a:xfrm>
        </p:spPr>
        <p:txBody>
          <a:bodyPr/>
          <a:lstStyle/>
          <a:p>
            <a:pPr marL="0" indent="0">
              <a:buNone/>
            </a:pPr>
            <a:r>
              <a:rPr lang="en-US" dirty="0"/>
              <a:t>Commit and integrate often</a:t>
            </a:r>
          </a:p>
          <a:p>
            <a:r>
              <a:rPr lang="en-US" dirty="0"/>
              <a:t>Limit divergence between feature and master branches</a:t>
            </a:r>
          </a:p>
          <a:p>
            <a:r>
              <a:rPr lang="en-US" dirty="0"/>
              <a:t>Decreased probability of conflict</a:t>
            </a:r>
          </a:p>
          <a:p>
            <a:r>
              <a:rPr lang="en-US" dirty="0"/>
              <a:t>Conflict resolution is simpler and less risky</a:t>
            </a:r>
          </a:p>
        </p:txBody>
      </p:sp>
      <p:pic>
        <p:nvPicPr>
          <p:cNvPr id="4" name="Picture 3" descr="GitWorkflow_v1.pdf">
            <a:extLst>
              <a:ext uri="{FF2B5EF4-FFF2-40B4-BE49-F238E27FC236}">
                <a16:creationId xmlns:a16="http://schemas.microsoft.com/office/drawing/2014/main" id="{DFE5B96A-7987-BB4F-9334-84F41E40878C}"/>
              </a:ext>
            </a:extLst>
          </p:cNvPr>
          <p:cNvPicPr>
            <a:picLocks noChangeAspect="1"/>
          </p:cNvPicPr>
          <p:nvPr/>
        </p:nvPicPr>
        <p:blipFill rotWithShape="1">
          <a:blip r:embed="rId2">
            <a:extLst>
              <a:ext uri="{28A0092B-C50C-407E-A947-70E740481C1C}">
                <a14:useLocalDpi xmlns:a14="http://schemas.microsoft.com/office/drawing/2010/main" val="0"/>
              </a:ext>
            </a:extLst>
          </a:blip>
          <a:srcRect t="33333" b="33334"/>
          <a:stretch/>
        </p:blipFill>
        <p:spPr>
          <a:xfrm>
            <a:off x="3034666" y="3598397"/>
            <a:ext cx="5882085" cy="2537370"/>
          </a:xfrm>
          <a:prstGeom prst="rect">
            <a:avLst/>
          </a:prstGeom>
        </p:spPr>
      </p:pic>
    </p:spTree>
    <p:extLst>
      <p:ext uri="{BB962C8B-B14F-4D97-AF65-F5344CB8AC3E}">
        <p14:creationId xmlns:p14="http://schemas.microsoft.com/office/powerpoint/2010/main" val="2252097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6F8A-4448-0A46-A71C-93C2952642E8}"/>
              </a:ext>
            </a:extLst>
          </p:cNvPr>
          <p:cNvSpPr>
            <a:spLocks noGrp="1"/>
          </p:cNvSpPr>
          <p:nvPr>
            <p:ph type="title"/>
          </p:nvPr>
        </p:nvSpPr>
        <p:spPr/>
        <p:txBody>
          <a:bodyPr/>
          <a:lstStyle/>
          <a:p>
            <a:r>
              <a:rPr lang="en-US" dirty="0"/>
              <a:t>Error Detection</a:t>
            </a:r>
          </a:p>
        </p:txBody>
      </p:sp>
      <p:sp>
        <p:nvSpPr>
          <p:cNvPr id="3" name="Content Placeholder 2">
            <a:extLst>
              <a:ext uri="{FF2B5EF4-FFF2-40B4-BE49-F238E27FC236}">
                <a16:creationId xmlns:a16="http://schemas.microsoft.com/office/drawing/2014/main" id="{AFE8A7CD-A7E2-824C-8F12-95398F11E3C7}"/>
              </a:ext>
            </a:extLst>
          </p:cNvPr>
          <p:cNvSpPr>
            <a:spLocks noGrp="1"/>
          </p:cNvSpPr>
          <p:nvPr>
            <p:ph idx="1"/>
          </p:nvPr>
        </p:nvSpPr>
        <p:spPr/>
        <p:txBody>
          <a:bodyPr/>
          <a:lstStyle/>
          <a:p>
            <a:pPr marL="0" indent="0">
              <a:buNone/>
              <a:defRPr sz="2500"/>
            </a:pPr>
            <a:r>
              <a:rPr lang="en-US" sz="2000" dirty="0"/>
              <a:t>Test at integration to identify failures immediately</a:t>
            </a:r>
          </a:p>
          <a:p>
            <a:pPr>
              <a:defRPr sz="2500"/>
            </a:pPr>
            <a:r>
              <a:rPr lang="en-US" sz="2000" dirty="0"/>
              <a:t>Control quality of code</a:t>
            </a:r>
          </a:p>
          <a:p>
            <a:pPr>
              <a:defRPr sz="2500"/>
            </a:pPr>
            <a:r>
              <a:rPr lang="en-US" sz="2000" dirty="0"/>
              <a:t>Isolate failure to few commits</a:t>
            </a:r>
          </a:p>
          <a:p>
            <a:pPr>
              <a:defRPr sz="2500"/>
            </a:pPr>
            <a:r>
              <a:rPr lang="en-US" sz="2000" dirty="0"/>
              <a:t>No context switching for programmer</a:t>
            </a:r>
          </a:p>
          <a:p>
            <a:pPr lvl="1">
              <a:buFont typeface="Courier New"/>
              <a:buChar char="o"/>
              <a:defRPr sz="2500"/>
            </a:pPr>
            <a:endParaRPr lang="en-US" sz="1800" dirty="0"/>
          </a:p>
          <a:p>
            <a:pPr marL="0" indent="0">
              <a:buNone/>
              <a:defRPr sz="2500"/>
            </a:pPr>
            <a:r>
              <a:rPr lang="en-US" sz="2000" dirty="0"/>
              <a:t>We want a system that </a:t>
            </a:r>
          </a:p>
          <a:p>
            <a:pPr>
              <a:defRPr sz="2500"/>
            </a:pPr>
            <a:r>
              <a:rPr lang="en-US" sz="2000" dirty="0"/>
              <a:t>triggers automated builds/tests on target environments when code changes and </a:t>
            </a:r>
          </a:p>
          <a:p>
            <a:pPr>
              <a:defRPr sz="2500"/>
            </a:pPr>
            <a:r>
              <a:rPr lang="en-US" sz="2000" dirty="0"/>
              <a:t>ideally tests on proposed merge product without finalizing merge.</a:t>
            </a:r>
          </a:p>
        </p:txBody>
      </p:sp>
    </p:spTree>
    <p:extLst>
      <p:ext uri="{BB962C8B-B14F-4D97-AF65-F5344CB8AC3E}">
        <p14:creationId xmlns:p14="http://schemas.microsoft.com/office/powerpoint/2010/main" val="2419213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27D1-5D20-5C42-ABF6-1EE93E82DA7F}"/>
              </a:ext>
            </a:extLst>
          </p:cNvPr>
          <p:cNvSpPr>
            <a:spLocks noGrp="1"/>
          </p:cNvSpPr>
          <p:nvPr>
            <p:ph type="title"/>
          </p:nvPr>
        </p:nvSpPr>
        <p:spPr/>
        <p:txBody>
          <a:bodyPr/>
          <a:lstStyle/>
          <a:p>
            <a:r>
              <a:rPr lang="en-US" dirty="0"/>
              <a:t>Test Servers</a:t>
            </a:r>
          </a:p>
        </p:txBody>
      </p:sp>
      <p:sp>
        <p:nvSpPr>
          <p:cNvPr id="3" name="Content Placeholder 2">
            <a:extLst>
              <a:ext uri="{FF2B5EF4-FFF2-40B4-BE49-F238E27FC236}">
                <a16:creationId xmlns:a16="http://schemas.microsoft.com/office/drawing/2014/main" id="{2569E4FF-CBA2-F441-ADC2-2D4AC72E7F21}"/>
              </a:ext>
            </a:extLst>
          </p:cNvPr>
          <p:cNvSpPr>
            <a:spLocks noGrp="1"/>
          </p:cNvSpPr>
          <p:nvPr>
            <p:ph idx="1"/>
          </p:nvPr>
        </p:nvSpPr>
        <p:spPr>
          <a:xfrm>
            <a:off x="365760" y="1209040"/>
            <a:ext cx="11369809" cy="4047778"/>
          </a:xfrm>
        </p:spPr>
        <p:txBody>
          <a:bodyPr/>
          <a:lstStyle/>
          <a:p>
            <a:pPr marL="0" indent="0">
              <a:buNone/>
              <a:defRPr sz="2800"/>
            </a:pPr>
            <a:r>
              <a:rPr lang="en-US" dirty="0"/>
              <a:t>Servers that </a:t>
            </a:r>
          </a:p>
          <a:p>
            <a:pPr marL="180473" indent="-180473">
              <a:buSzPct val="100000"/>
              <a:defRPr sz="2400"/>
            </a:pPr>
            <a:r>
              <a:rPr lang="en-US" dirty="0"/>
              <a:t>automate the execution of a test suite or a subset of a test suite,</a:t>
            </a:r>
          </a:p>
          <a:p>
            <a:pPr marL="180473" indent="-180473">
              <a:buSzPct val="100000"/>
              <a:defRPr sz="2400"/>
            </a:pPr>
            <a:r>
              <a:rPr lang="en-US" dirty="0"/>
              <a:t>allow for running tests on different environments,</a:t>
            </a:r>
          </a:p>
          <a:p>
            <a:pPr marL="180473" indent="-180473">
              <a:buSzPct val="100000"/>
              <a:defRPr sz="2400"/>
            </a:pPr>
            <a:r>
              <a:rPr lang="en-US" dirty="0"/>
              <a:t>host an interface for viewing results, and</a:t>
            </a:r>
          </a:p>
          <a:p>
            <a:pPr marL="180473" indent="-180473">
              <a:buSzPct val="100000"/>
              <a:defRPr sz="2400"/>
            </a:pPr>
            <a:r>
              <a:rPr lang="en-US" dirty="0"/>
              <a:t>allows for configuring when the tests are run.</a:t>
            </a:r>
          </a:p>
          <a:p>
            <a:pPr marL="180473" indent="-180473">
              <a:buSzPct val="100000"/>
              <a:defRPr sz="2400"/>
            </a:pPr>
            <a:endParaRPr lang="en-US" dirty="0"/>
          </a:p>
          <a:p>
            <a:pPr marL="0" indent="0" defTabSz="731520">
              <a:spcBef>
                <a:spcPts val="1100"/>
              </a:spcBef>
              <a:buClrTx/>
              <a:buSzTx/>
              <a:buFontTx/>
              <a:buNone/>
              <a:defRPr sz="1920"/>
            </a:pPr>
            <a:r>
              <a:rPr lang="en-US" sz="2800" dirty="0"/>
              <a:t>Examples</a:t>
            </a:r>
            <a:endParaRPr lang="en-US" dirty="0"/>
          </a:p>
          <a:p>
            <a:pPr marL="224589" indent="-224589" defTabSz="731520">
              <a:spcBef>
                <a:spcPts val="1100"/>
              </a:spcBef>
              <a:buClrTx/>
              <a:buFontTx/>
              <a:defRPr sz="1920"/>
            </a:pPr>
            <a:r>
              <a:rPr lang="en-US" dirty="0" err="1"/>
              <a:t>CTest</a:t>
            </a:r>
            <a:r>
              <a:rPr lang="en-US" dirty="0"/>
              <a:t>/</a:t>
            </a:r>
            <a:r>
              <a:rPr lang="en-US" dirty="0" err="1"/>
              <a:t>CDash</a:t>
            </a:r>
            <a:endParaRPr lang="en-US" dirty="0"/>
          </a:p>
          <a:p>
            <a:pPr marL="224589" indent="-224589" defTabSz="731520">
              <a:spcBef>
                <a:spcPts val="1100"/>
              </a:spcBef>
              <a:buClrTx/>
              <a:buFontTx/>
              <a:defRPr sz="1920"/>
            </a:pPr>
            <a:r>
              <a:rPr lang="en-US" dirty="0"/>
              <a:t>Jenkins</a:t>
            </a:r>
          </a:p>
          <a:p>
            <a:pPr marL="224589" indent="-224589" defTabSz="731520">
              <a:spcBef>
                <a:spcPts val="1100"/>
              </a:spcBef>
              <a:buClrTx/>
              <a:buFontTx/>
              <a:defRPr sz="1920"/>
            </a:pPr>
            <a:r>
              <a:rPr lang="en-US" dirty="0"/>
              <a:t>Travis CI and GitLab CI</a:t>
            </a:r>
          </a:p>
          <a:p>
            <a:pPr marL="0" indent="0">
              <a:buNone/>
            </a:pPr>
            <a:endParaRPr lang="en-US" dirty="0"/>
          </a:p>
        </p:txBody>
      </p:sp>
    </p:spTree>
    <p:extLst>
      <p:ext uri="{BB962C8B-B14F-4D97-AF65-F5344CB8AC3E}">
        <p14:creationId xmlns:p14="http://schemas.microsoft.com/office/powerpoint/2010/main" val="4294914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BD53-2594-D945-8BB2-0364EB69D9C2}"/>
              </a:ext>
            </a:extLst>
          </p:cNvPr>
          <p:cNvSpPr>
            <a:spLocks noGrp="1"/>
          </p:cNvSpPr>
          <p:nvPr>
            <p:ph type="title"/>
          </p:nvPr>
        </p:nvSpPr>
        <p:spPr/>
        <p:txBody>
          <a:bodyPr/>
          <a:lstStyle/>
          <a:p>
            <a:r>
              <a:rPr lang="en-US" dirty="0"/>
              <a:t>Cloud-based Test Servers</a:t>
            </a:r>
          </a:p>
        </p:txBody>
      </p:sp>
      <p:sp>
        <p:nvSpPr>
          <p:cNvPr id="3" name="Content Placeholder 2">
            <a:extLst>
              <a:ext uri="{FF2B5EF4-FFF2-40B4-BE49-F238E27FC236}">
                <a16:creationId xmlns:a16="http://schemas.microsoft.com/office/drawing/2014/main" id="{4F34A365-829D-784C-82C6-21646D5D7ED2}"/>
              </a:ext>
            </a:extLst>
          </p:cNvPr>
          <p:cNvSpPr>
            <a:spLocks noGrp="1"/>
          </p:cNvSpPr>
          <p:nvPr>
            <p:ph idx="1"/>
          </p:nvPr>
        </p:nvSpPr>
        <p:spPr>
          <a:xfrm>
            <a:off x="365760" y="1052748"/>
            <a:ext cx="11369809" cy="4047778"/>
          </a:xfrm>
        </p:spPr>
        <p:txBody>
          <a:bodyPr/>
          <a:lstStyle/>
          <a:p>
            <a:pPr marL="227890" indent="-227890" defTabSz="905255">
              <a:lnSpc>
                <a:spcPct val="81000"/>
              </a:lnSpc>
              <a:spcBef>
                <a:spcPts val="1300"/>
              </a:spcBef>
              <a:defRPr sz="2475"/>
            </a:pPr>
            <a:r>
              <a:rPr lang="en-US" dirty="0"/>
              <a:t>Linked to VCS hosts</a:t>
            </a:r>
          </a:p>
          <a:p>
            <a:pPr marL="685519" lvl="1" indent="-342900" defTabSz="905255">
              <a:lnSpc>
                <a:spcPct val="81000"/>
              </a:lnSpc>
              <a:spcBef>
                <a:spcPts val="1300"/>
              </a:spcBef>
              <a:buFont typeface="Courier New"/>
              <a:buChar char="o"/>
              <a:defRPr sz="2475"/>
            </a:pPr>
            <a:r>
              <a:rPr lang="en-US" dirty="0"/>
              <a:t>GitHub &amp; Travis CI</a:t>
            </a:r>
          </a:p>
          <a:p>
            <a:pPr marL="685519" lvl="1" indent="-342900" defTabSz="905255">
              <a:lnSpc>
                <a:spcPct val="81000"/>
              </a:lnSpc>
              <a:spcBef>
                <a:spcPts val="1300"/>
              </a:spcBef>
              <a:buFont typeface="Courier New"/>
              <a:buChar char="o"/>
              <a:defRPr sz="2475"/>
            </a:pPr>
            <a:r>
              <a:rPr lang="en-US" dirty="0"/>
              <a:t>GitLab CI</a:t>
            </a:r>
          </a:p>
          <a:p>
            <a:pPr marL="685519" lvl="1" indent="-342900" defTabSz="905255">
              <a:lnSpc>
                <a:spcPct val="81000"/>
              </a:lnSpc>
              <a:spcBef>
                <a:spcPts val="1300"/>
              </a:spcBef>
              <a:buFont typeface="Courier New"/>
              <a:buChar char="o"/>
              <a:defRPr sz="2475"/>
            </a:pPr>
            <a:r>
              <a:rPr lang="en-US" dirty="0" err="1"/>
              <a:t>BitBucket</a:t>
            </a:r>
            <a:r>
              <a:rPr lang="en-US" dirty="0"/>
              <a:t> Pipelines</a:t>
            </a:r>
          </a:p>
          <a:p>
            <a:pPr marL="227890" indent="-227890" defTabSz="905255">
              <a:lnSpc>
                <a:spcPct val="81000"/>
              </a:lnSpc>
              <a:spcBef>
                <a:spcPts val="1300"/>
              </a:spcBef>
              <a:defRPr sz="2475"/>
            </a:pPr>
            <a:r>
              <a:rPr lang="en-US" dirty="0"/>
              <a:t>Automated builds/tests triggered </a:t>
            </a:r>
            <a:r>
              <a:rPr lang="en-US" i="1" dirty="0"/>
              <a:t>via</a:t>
            </a:r>
            <a:r>
              <a:rPr lang="en-US" dirty="0"/>
              <a:t> pushes and pull requests</a:t>
            </a:r>
          </a:p>
          <a:p>
            <a:pPr marL="227890" indent="-227890" defTabSz="905255">
              <a:lnSpc>
                <a:spcPct val="81000"/>
              </a:lnSpc>
              <a:spcBef>
                <a:spcPts val="1300"/>
              </a:spcBef>
              <a:defRPr sz="2475"/>
            </a:pPr>
            <a:r>
              <a:rPr lang="en-US" dirty="0"/>
              <a:t>Builds/tests can be run on cloud systems</a:t>
            </a:r>
          </a:p>
          <a:p>
            <a:pPr marL="227890" indent="-227890" defTabSz="905255">
              <a:lnSpc>
                <a:spcPct val="81000"/>
              </a:lnSpc>
              <a:spcBef>
                <a:spcPts val="1300"/>
              </a:spcBef>
              <a:defRPr sz="2475"/>
            </a:pPr>
            <a:r>
              <a:rPr lang="en-US" dirty="0"/>
              <a:t>Test results are reported in repository’s web interface</a:t>
            </a:r>
          </a:p>
          <a:p>
            <a:pPr marL="227890" indent="-227890" defTabSz="905255">
              <a:lnSpc>
                <a:spcPct val="81000"/>
              </a:lnSpc>
              <a:spcBef>
                <a:spcPts val="1300"/>
              </a:spcBef>
              <a:defRPr sz="2475"/>
            </a:pPr>
            <a:r>
              <a:rPr lang="en-US" dirty="0"/>
              <a:t>Can trigger code coverage analysis &amp; documentation build</a:t>
            </a:r>
          </a:p>
          <a:p>
            <a:pPr marL="0" indent="0" defTabSz="905255">
              <a:lnSpc>
                <a:spcPct val="81000"/>
              </a:lnSpc>
              <a:spcBef>
                <a:spcPts val="1300"/>
              </a:spcBef>
              <a:buNone/>
              <a:defRPr sz="2475"/>
            </a:pPr>
            <a:endParaRPr lang="en-US" dirty="0"/>
          </a:p>
          <a:p>
            <a:endParaRPr lang="en-US" dirty="0"/>
          </a:p>
        </p:txBody>
      </p:sp>
    </p:spTree>
    <p:extLst>
      <p:ext uri="{BB962C8B-B14F-4D97-AF65-F5344CB8AC3E}">
        <p14:creationId xmlns:p14="http://schemas.microsoft.com/office/powerpoint/2010/main" val="593090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5C94-E063-3D4E-9267-6CAA1F8BA151}"/>
              </a:ext>
            </a:extLst>
          </p:cNvPr>
          <p:cNvSpPr>
            <a:spLocks noGrp="1"/>
          </p:cNvSpPr>
          <p:nvPr>
            <p:ph type="title"/>
          </p:nvPr>
        </p:nvSpPr>
        <p:spPr/>
        <p:txBody>
          <a:bodyPr/>
          <a:lstStyle/>
          <a:p>
            <a:r>
              <a:rPr lang="en-US" dirty="0"/>
              <a:t>Continuous integration (CI) Summary</a:t>
            </a:r>
          </a:p>
        </p:txBody>
      </p:sp>
      <p:sp>
        <p:nvSpPr>
          <p:cNvPr id="3" name="Content Placeholder 2">
            <a:extLst>
              <a:ext uri="{FF2B5EF4-FFF2-40B4-BE49-F238E27FC236}">
                <a16:creationId xmlns:a16="http://schemas.microsoft.com/office/drawing/2014/main" id="{29E075A8-E2BC-3F40-AB77-9B45A257811C}"/>
              </a:ext>
            </a:extLst>
          </p:cNvPr>
          <p:cNvSpPr>
            <a:spLocks noGrp="1"/>
          </p:cNvSpPr>
          <p:nvPr>
            <p:ph idx="1"/>
          </p:nvPr>
        </p:nvSpPr>
        <p:spPr>
          <a:xfrm>
            <a:off x="365760" y="1229362"/>
            <a:ext cx="11369809" cy="4047778"/>
          </a:xfrm>
        </p:spPr>
        <p:txBody>
          <a:bodyPr/>
          <a:lstStyle/>
          <a:p>
            <a:r>
              <a:rPr lang="en-US" dirty="0"/>
              <a:t>Has existed for some time and interest is growing</a:t>
            </a:r>
          </a:p>
          <a:p>
            <a:r>
              <a:rPr lang="en-US" dirty="0"/>
              <a:t>HPC community working to adapt CI for HPC machines</a:t>
            </a:r>
          </a:p>
          <a:p>
            <a:pPr marL="230192" indent="-230192">
              <a:buClr>
                <a:srgbClr val="000000"/>
              </a:buClr>
              <a:buSzPct val="100000"/>
              <a:buFont typeface="Arial"/>
              <a:buChar char="•"/>
              <a:defRPr sz="2400"/>
            </a:pPr>
            <a:r>
              <a:rPr lang="en-US" dirty="0"/>
              <a:t>Setup, maintenance, and monitoring required</a:t>
            </a:r>
          </a:p>
          <a:p>
            <a:pPr marL="230192" indent="-230192">
              <a:buClr>
                <a:srgbClr val="000000"/>
              </a:buClr>
              <a:buSzPct val="100000"/>
              <a:buFont typeface="Arial"/>
              <a:buChar char="•"/>
              <a:defRPr sz="2400"/>
            </a:pPr>
            <a:r>
              <a:rPr lang="en-US" dirty="0"/>
              <a:t>Prerequisites</a:t>
            </a:r>
          </a:p>
          <a:p>
            <a:pPr marL="688980" lvl="1" indent="-342900">
              <a:buClr>
                <a:srgbClr val="000000"/>
              </a:buClr>
              <a:buSzPct val="100000"/>
              <a:buFont typeface="Courier New"/>
              <a:buChar char="o"/>
              <a:defRPr sz="2100"/>
            </a:pPr>
            <a:r>
              <a:rPr lang="en-US" dirty="0"/>
              <a:t>A reasonably-automated build system</a:t>
            </a:r>
          </a:p>
          <a:p>
            <a:pPr marL="688980" lvl="1" indent="-342900">
              <a:buClr>
                <a:srgbClr val="000000"/>
              </a:buClr>
              <a:buSzPct val="100000"/>
              <a:buFont typeface="Courier New"/>
              <a:buChar char="o"/>
              <a:defRPr sz="2100"/>
            </a:pPr>
            <a:r>
              <a:rPr lang="en-US" dirty="0"/>
              <a:t>An automated test system with significant test coverage &amp; useful feedback</a:t>
            </a:r>
          </a:p>
          <a:p>
            <a:pPr marL="688980" lvl="1" indent="-342900">
              <a:buClr>
                <a:srgbClr val="000000"/>
              </a:buClr>
              <a:buSzPct val="100000"/>
              <a:buFont typeface="Courier New"/>
              <a:buChar char="o"/>
              <a:defRPr sz="2100"/>
            </a:pPr>
            <a:r>
              <a:rPr lang="en-US" dirty="0"/>
              <a:t>Builds/tests must finish in reasonable about of time</a:t>
            </a:r>
          </a:p>
          <a:p>
            <a:pPr marL="688980" lvl="1" indent="-342900">
              <a:buClr>
                <a:srgbClr val="000000"/>
              </a:buClr>
              <a:buSzPct val="100000"/>
              <a:buFont typeface="Courier New"/>
              <a:buChar char="o"/>
              <a:defRPr sz="2100"/>
            </a:pPr>
            <a:r>
              <a:rPr lang="en-US" dirty="0"/>
              <a:t>Ability to bundle subset of tests</a:t>
            </a:r>
          </a:p>
          <a:p>
            <a:pPr marL="0" indent="0">
              <a:buNone/>
            </a:pPr>
            <a:endParaRPr lang="en-US" dirty="0"/>
          </a:p>
          <a:p>
            <a:endParaRPr lang="en-US" dirty="0"/>
          </a:p>
        </p:txBody>
      </p:sp>
    </p:spTree>
    <p:extLst>
      <p:ext uri="{BB962C8B-B14F-4D97-AF65-F5344CB8AC3E}">
        <p14:creationId xmlns:p14="http://schemas.microsoft.com/office/powerpoint/2010/main" val="3977546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97"/>
          <p:cNvSpPr txBox="1">
            <a:spLocks noGrp="1"/>
          </p:cNvSpPr>
          <p:nvPr>
            <p:ph type="title"/>
          </p:nvPr>
        </p:nvSpPr>
        <p:spPr>
          <a:xfrm>
            <a:off x="190450" y="230850"/>
            <a:ext cx="11655564" cy="907864"/>
          </a:xfrm>
          <a:prstGeom prst="rect">
            <a:avLst/>
          </a:prstGeom>
        </p:spPr>
        <p:txBody>
          <a:bodyPr spcFirstLastPara="1" vert="horz" wrap="square" lIns="91401" tIns="45688" rIns="91401" bIns="45688" numCol="1" anchor="t" anchorCtr="0" compatLnSpc="1">
            <a:prstTxWarp prst="textNoShape">
              <a:avLst/>
            </a:prstTxWarp>
            <a:noAutofit/>
          </a:bodyPr>
          <a:lstStyle/>
          <a:p>
            <a:r>
              <a:rPr lang="en-US"/>
              <a:t>ECP Project: WBS 2.4.4</a:t>
            </a:r>
            <a:endParaRPr/>
          </a:p>
          <a:p>
            <a:r>
              <a:rPr lang="en-US"/>
              <a:t>Software Deployment at Facilities - Software Integration</a:t>
            </a:r>
            <a:endParaRPr/>
          </a:p>
        </p:txBody>
      </p:sp>
      <p:sp>
        <p:nvSpPr>
          <p:cNvPr id="715" name="Google Shape;715;p97"/>
          <p:cNvSpPr txBox="1">
            <a:spLocks noGrp="1"/>
          </p:cNvSpPr>
          <p:nvPr>
            <p:ph type="body" idx="1"/>
          </p:nvPr>
        </p:nvSpPr>
        <p:spPr>
          <a:xfrm>
            <a:off x="190450" y="1448316"/>
            <a:ext cx="11655564" cy="863775"/>
          </a:xfrm>
          <a:prstGeom prst="rect">
            <a:avLst/>
          </a:prstGeom>
        </p:spPr>
        <p:txBody>
          <a:bodyPr spcFirstLastPara="1" vert="horz" wrap="square" lIns="91401" tIns="45688" rIns="91401" bIns="45688" numCol="1" anchor="t" anchorCtr="0" compatLnSpc="1">
            <a:prstTxWarp prst="textNoShape">
              <a:avLst/>
            </a:prstTxWarp>
            <a:noAutofit/>
          </a:bodyPr>
          <a:lstStyle/>
          <a:p>
            <a:pPr marL="0" indent="0">
              <a:buNone/>
            </a:pPr>
            <a:r>
              <a:rPr lang="en-US" i="1" dirty="0"/>
              <a:t>The Software Integration effort was established to bridge the ECP ST software development effort with the </a:t>
            </a:r>
            <a:r>
              <a:rPr lang="en-US" i="1" dirty="0" err="1"/>
              <a:t>Exascale</a:t>
            </a:r>
            <a:r>
              <a:rPr lang="en-US" i="1" dirty="0"/>
              <a:t> hardware and software environments deployed at the Facilities. </a:t>
            </a:r>
            <a:endParaRPr dirty="0"/>
          </a:p>
        </p:txBody>
      </p:sp>
      <p:sp>
        <p:nvSpPr>
          <p:cNvPr id="716" name="Google Shape;716;p97"/>
          <p:cNvSpPr txBox="1">
            <a:spLocks noGrp="1"/>
          </p:cNvSpPr>
          <p:nvPr>
            <p:ph type="body" idx="1"/>
          </p:nvPr>
        </p:nvSpPr>
        <p:spPr>
          <a:xfrm>
            <a:off x="304720" y="2392145"/>
            <a:ext cx="5542556" cy="3740326"/>
          </a:xfrm>
          <a:prstGeom prst="rect">
            <a:avLst/>
          </a:prstGeom>
        </p:spPr>
        <p:txBody>
          <a:bodyPr spcFirstLastPara="1" vert="horz" wrap="square" lIns="91401" tIns="45688" rIns="91401" bIns="45688" numCol="1" anchor="t" anchorCtr="0" compatLnSpc="1">
            <a:prstTxWarp prst="textNoShape">
              <a:avLst/>
            </a:prstTxWarp>
            <a:noAutofit/>
          </a:bodyPr>
          <a:lstStyle/>
          <a:p>
            <a:pPr>
              <a:buChar char="●"/>
            </a:pPr>
            <a:r>
              <a:rPr lang="en-US" b="1" dirty="0"/>
              <a:t>Continuous Integration (CI) </a:t>
            </a:r>
            <a:r>
              <a:rPr lang="en-US" dirty="0"/>
              <a:t>- Provide the ability to continuously test AD/ST software on facility hardware resources with software environments established at the Facility.</a:t>
            </a:r>
            <a:endParaRPr dirty="0"/>
          </a:p>
          <a:p>
            <a:pPr marL="0" indent="457063" algn="ctr">
              <a:buNone/>
            </a:pPr>
            <a:r>
              <a:rPr lang="en-US" i="1" dirty="0"/>
              <a:t>Key for software development teams targeting systems being deployed agile feedback loop is key for development</a:t>
            </a:r>
            <a:endParaRPr dirty="0"/>
          </a:p>
        </p:txBody>
      </p:sp>
      <p:pic>
        <p:nvPicPr>
          <p:cNvPr id="717" name="Google Shape;717;p97" descr="Image result for continuous integration"/>
          <p:cNvPicPr preferRelativeResize="0"/>
          <p:nvPr/>
        </p:nvPicPr>
        <p:blipFill rotWithShape="1">
          <a:blip r:embed="rId3">
            <a:alphaModFix/>
          </a:blip>
          <a:srcRect/>
          <a:stretch/>
        </p:blipFill>
        <p:spPr>
          <a:xfrm>
            <a:off x="7172280" y="2535909"/>
            <a:ext cx="3837775" cy="3452801"/>
          </a:xfrm>
          <a:prstGeom prst="rect">
            <a:avLst/>
          </a:prstGeom>
          <a:noFill/>
          <a:ln>
            <a:noFill/>
          </a:ln>
        </p:spPr>
      </p:pic>
      <p:sp>
        <p:nvSpPr>
          <p:cNvPr id="6" name="Rectangle 5">
            <a:extLst>
              <a:ext uri="{FF2B5EF4-FFF2-40B4-BE49-F238E27FC236}">
                <a16:creationId xmlns:a16="http://schemas.microsoft.com/office/drawing/2014/main" id="{9BFCEDBA-03A0-4585-8C41-42A1BFD7C7DC}"/>
              </a:ext>
            </a:extLst>
          </p:cNvPr>
          <p:cNvSpPr/>
          <p:nvPr/>
        </p:nvSpPr>
        <p:spPr>
          <a:xfrm>
            <a:off x="455371" y="6150114"/>
            <a:ext cx="5398618" cy="707886"/>
          </a:xfrm>
          <a:prstGeom prst="rect">
            <a:avLst/>
          </a:prstGeom>
        </p:spPr>
        <p:txBody>
          <a:bodyPr wrap="square">
            <a:spAutoFit/>
          </a:bodyPr>
          <a:lstStyle/>
          <a:p>
            <a:r>
              <a:rPr lang="en-US" sz="2000" i="1" dirty="0">
                <a:solidFill>
                  <a:schemeClr val="accent1"/>
                </a:solidFill>
              </a:rPr>
              <a:t>Based on material provided by Mark C. Miller, Paul Bryant, and the ECP CD/CI Team</a:t>
            </a:r>
          </a:p>
        </p:txBody>
      </p:sp>
    </p:spTree>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2671</TotalTime>
  <Words>2873</Words>
  <Application>Microsoft Office PowerPoint</Application>
  <PresentationFormat>Custom</PresentationFormat>
  <Paragraphs>419</Paragraphs>
  <Slides>37</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Arial Black</vt:lpstr>
      <vt:lpstr>Calibri</vt:lpstr>
      <vt:lpstr>Century Gothic</vt:lpstr>
      <vt:lpstr>Courier New</vt:lpstr>
      <vt:lpstr>Presentations (Wide Screen)</vt:lpstr>
      <vt:lpstr>Continuous Integration</vt:lpstr>
      <vt:lpstr>License, Citation and Acknowledgements</vt:lpstr>
      <vt:lpstr>The Short &amp; Sweet of Continuous Integration</vt:lpstr>
      <vt:lpstr>Work Decomposition</vt:lpstr>
      <vt:lpstr>Error Detection</vt:lpstr>
      <vt:lpstr>Test Servers</vt:lpstr>
      <vt:lpstr>Cloud-based Test Servers</vt:lpstr>
      <vt:lpstr>Continuous integration (CI) Summary</vt:lpstr>
      <vt:lpstr>ECP Project: WBS 2.4.4 Software Deployment at Facilities - Software Integration</vt:lpstr>
      <vt:lpstr>CI Solution for Large-Scale HPC Facilities</vt:lpstr>
      <vt:lpstr>GitLab</vt:lpstr>
      <vt:lpstr>GitLab CI/CD</vt:lpstr>
      <vt:lpstr>GitLab Runner</vt:lpstr>
      <vt:lpstr>Our Vision</vt:lpstr>
      <vt:lpstr>Security Challenges and Use Cases</vt:lpstr>
      <vt:lpstr>Enhanced GitLab Functionality</vt:lpstr>
      <vt:lpstr>What is the GitLab Runner Doing?</vt:lpstr>
      <vt:lpstr>Federation</vt:lpstr>
      <vt:lpstr>Deployment Models</vt:lpstr>
      <vt:lpstr>Deployment Models - Contd.</vt:lpstr>
      <vt:lpstr>CI Testing Tier - HPC Resources</vt:lpstr>
      <vt:lpstr>CI Testing Tier - HPC Resources</vt:lpstr>
      <vt:lpstr>CI Readiness</vt:lpstr>
      <vt:lpstr>What’s available and Where?</vt:lpstr>
      <vt:lpstr>Documentation</vt:lpstr>
      <vt:lpstr>CI Integration and AD/ST Project Teams</vt:lpstr>
      <vt:lpstr>Agenda</vt:lpstr>
      <vt:lpstr>PowerPoint Presentation</vt:lpstr>
      <vt:lpstr>GitHub Repository Page</vt:lpstr>
      <vt:lpstr>Travis CI Configuration File</vt:lpstr>
      <vt:lpstr>The Script Phase</vt:lpstr>
      <vt:lpstr>Connecting GitHub &amp; Travis CI</vt:lpstr>
      <vt:lpstr>Repository in Travis CI</vt:lpstr>
      <vt:lpstr>Commit History</vt:lpstr>
      <vt:lpstr>Travis CI Build History</vt:lpstr>
      <vt:lpstr>Travis CI Build History</vt:lpstr>
      <vt:lpstr>Travis CI Build History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360</cp:revision>
  <cp:lastPrinted>2017-11-02T18:35:01Z</cp:lastPrinted>
  <dcterms:created xsi:type="dcterms:W3CDTF">2018-11-06T17:28:56Z</dcterms:created>
  <dcterms:modified xsi:type="dcterms:W3CDTF">2020-02-29T21:49:35Z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